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571" autoAdjust="0"/>
  </p:normalViewPr>
  <p:slideViewPr>
    <p:cSldViewPr snapToGrid="0" snapToObjects="1">
      <p:cViewPr varScale="1">
        <p:scale>
          <a:sx n="74" d="100"/>
          <a:sy n="74" d="100"/>
        </p:scale>
        <p:origin x="-11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08069-10B8-3B4E-87AD-5D84CA2703C1}" type="datetimeFigureOut">
              <a:rPr lang="en-US" smtClean="0"/>
              <a:t>1/20/15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D93CB-0830-B84B-B349-8F51951BE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071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http://statistical-</a:t>
            </a:r>
            <a:r>
              <a:rPr lang="en-US" dirty="0" err="1" smtClean="0"/>
              <a:t>research.com</a:t>
            </a:r>
            <a:r>
              <a:rPr lang="en-US" dirty="0" smtClean="0"/>
              <a:t>/spatial-clustering-with-equal-sizes/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D93CB-0830-B84B-B349-8F51951BEA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933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Cartoon from http://</a:t>
            </a:r>
            <a:r>
              <a:rPr lang="en-US" dirty="0" err="1" smtClean="0"/>
              <a:t>analyticsindiamag.com</a:t>
            </a:r>
            <a:r>
              <a:rPr lang="en-US" dirty="0" smtClean="0"/>
              <a:t>/random-forest/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D93CB-0830-B84B-B349-8F51951BEAC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484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http://</a:t>
            </a:r>
            <a:r>
              <a:rPr lang="en-US" dirty="0" err="1" smtClean="0"/>
              <a:t>www.sellingpoint.ch</a:t>
            </a:r>
            <a:r>
              <a:rPr lang="en-US" dirty="0" smtClean="0"/>
              <a:t>/2013/04/11/how-to-appease-angry-customers/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D93CB-0830-B84B-B349-8F51951BEAC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652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Cutty</a:t>
            </a:r>
            <a:r>
              <a:rPr lang="en-US" dirty="0" smtClean="0"/>
              <a:t> </a:t>
            </a:r>
            <a:r>
              <a:rPr lang="en-US" dirty="0" err="1" smtClean="0"/>
              <a:t>Sark</a:t>
            </a:r>
            <a:r>
              <a:rPr lang="en-US" dirty="0" smtClean="0"/>
              <a:t> rigging from http://</a:t>
            </a:r>
            <a:r>
              <a:rPr lang="en-US" dirty="0" err="1" smtClean="0"/>
              <a:t>commons.wikimedia.org</a:t>
            </a:r>
            <a:r>
              <a:rPr lang="en-US" dirty="0" smtClean="0"/>
              <a:t>/wiki/</a:t>
            </a:r>
            <a:r>
              <a:rPr lang="en-US" dirty="0" err="1" smtClean="0"/>
              <a:t>File:Cutty_Sark_rigging.jpg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D93CB-0830-B84B-B349-8F51951BEAC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206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of 203 carat Millennium</a:t>
            </a:r>
            <a:r>
              <a:rPr lang="en-US" baseline="0" dirty="0" smtClean="0"/>
              <a:t> Star diamond from http://</a:t>
            </a:r>
            <a:r>
              <a:rPr lang="en-US" baseline="0" dirty="0" err="1" smtClean="0"/>
              <a:t>thatluxurylife.blogspot.com</a:t>
            </a:r>
            <a:r>
              <a:rPr lang="en-US" baseline="0" dirty="0" smtClean="0"/>
              <a:t>/2010/06/biggest-diamonds-in-</a:t>
            </a:r>
            <a:r>
              <a:rPr lang="en-US" baseline="0" dirty="0" err="1" smtClean="0"/>
              <a:t>world.html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D93CB-0830-B84B-B349-8F51951BEAC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13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of 3 complementary villains</a:t>
            </a:r>
            <a:r>
              <a:rPr lang="en-US" baseline="0" dirty="0" smtClean="0"/>
              <a:t> from movie, “The Princess Bride,” from http://</a:t>
            </a:r>
            <a:r>
              <a:rPr lang="en-US" baseline="0" dirty="0" err="1" smtClean="0"/>
              <a:t>www.scriptmag.com</a:t>
            </a:r>
            <a:r>
              <a:rPr lang="en-US" baseline="0" dirty="0" smtClean="0"/>
              <a:t>/features/specs-city-threshold-guardian-archetype-princess-bride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D93CB-0830-B84B-B349-8F51951BEAC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795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Lantz, p 338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D93CB-0830-B84B-B349-8F51951BEAC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136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Lantz p 339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D93CB-0830-B84B-B349-8F51951BEAC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902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Unstable physical</a:t>
            </a:r>
            <a:r>
              <a:rPr lang="en-US" baseline="0" dirty="0" smtClean="0"/>
              <a:t> situation, from http://</a:t>
            </a:r>
            <a:r>
              <a:rPr lang="en-US" baseline="0" dirty="0" err="1" smtClean="0"/>
              <a:t>www.learner.org</a:t>
            </a:r>
            <a:r>
              <a:rPr lang="en-US" baseline="0" dirty="0" smtClean="0"/>
              <a:t>/courses/</a:t>
            </a:r>
            <a:r>
              <a:rPr lang="en-US" baseline="0" dirty="0" err="1" smtClean="0"/>
              <a:t>mathilluminated</a:t>
            </a:r>
            <a:r>
              <a:rPr lang="en-US" baseline="0" dirty="0" smtClean="0"/>
              <a:t>/units/13/textbook/03.php.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D93CB-0830-B84B-B349-8F51951BEAC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337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http://</a:t>
            </a:r>
            <a:r>
              <a:rPr lang="en-US" dirty="0" err="1" smtClean="0"/>
              <a:t>www.abc.net.au</a:t>
            </a:r>
            <a:r>
              <a:rPr lang="en-US" dirty="0" smtClean="0"/>
              <a:t>/news/2014-08-14/</a:t>
            </a:r>
            <a:r>
              <a:rPr lang="en-US" dirty="0" err="1" smtClean="0"/>
              <a:t>zebrafish</a:t>
            </a:r>
            <a:r>
              <a:rPr lang="en-US" dirty="0" smtClean="0"/>
              <a:t>-study-leads-to-surprising-stem-cell-discovery/5670940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D93CB-0830-B84B-B349-8F51951BEAC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890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6EAA-1541-8A42-A734-47AC03021D8D}" type="datetimeFigureOut">
              <a:rPr lang="en-US" smtClean="0"/>
              <a:t>1/20/15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D795-CB58-E148-A218-DEC28AB7F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787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6EAA-1541-8A42-A734-47AC03021D8D}" type="datetimeFigureOut">
              <a:rPr lang="en-US" smtClean="0"/>
              <a:t>1/20/15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D795-CB58-E148-A218-DEC28AB7F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948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6EAA-1541-8A42-A734-47AC03021D8D}" type="datetimeFigureOut">
              <a:rPr lang="en-US" smtClean="0"/>
              <a:t>1/20/15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D795-CB58-E148-A218-DEC28AB7F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84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6EAA-1541-8A42-A734-47AC03021D8D}" type="datetimeFigureOut">
              <a:rPr lang="en-US" smtClean="0"/>
              <a:t>1/20/15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D795-CB58-E148-A218-DEC28AB7F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598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6EAA-1541-8A42-A734-47AC03021D8D}" type="datetimeFigureOut">
              <a:rPr lang="en-US" smtClean="0"/>
              <a:t>1/20/15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D795-CB58-E148-A218-DEC28AB7F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826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6EAA-1541-8A42-A734-47AC03021D8D}" type="datetimeFigureOut">
              <a:rPr lang="en-US" smtClean="0"/>
              <a:t>1/20/15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D795-CB58-E148-A218-DEC28AB7F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85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6EAA-1541-8A42-A734-47AC03021D8D}" type="datetimeFigureOut">
              <a:rPr lang="en-US" smtClean="0"/>
              <a:t>1/20/15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D795-CB58-E148-A218-DEC28AB7F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863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6EAA-1541-8A42-A734-47AC03021D8D}" type="datetimeFigureOut">
              <a:rPr lang="en-US" smtClean="0"/>
              <a:t>1/20/15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D795-CB58-E148-A218-DEC28AB7F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637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6EAA-1541-8A42-A734-47AC03021D8D}" type="datetimeFigureOut">
              <a:rPr lang="en-US" smtClean="0"/>
              <a:t>1/20/15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D795-CB58-E148-A218-DEC28AB7F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803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6EAA-1541-8A42-A734-47AC03021D8D}" type="datetimeFigureOut">
              <a:rPr lang="en-US" smtClean="0"/>
              <a:t>1/20/15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D795-CB58-E148-A218-DEC28AB7F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082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C6EAA-1541-8A42-A734-47AC03021D8D}" type="datetimeFigureOut">
              <a:rPr lang="en-US" smtClean="0"/>
              <a:t>1/20/15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4D795-CB58-E148-A218-DEC28AB7F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767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C6EAA-1541-8A42-A734-47AC03021D8D}" type="datetimeFigureOut">
              <a:rPr lang="en-US" smtClean="0"/>
              <a:t>1/20/15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4D795-CB58-E148-A218-DEC28AB7F9E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670808" y="628261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A4D795-CB58-E148-A218-DEC28AB7F9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316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opepo.github.io/caret/modelList.htm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9066" y="4895012"/>
            <a:ext cx="5391446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Improving Model Performance </a:t>
            </a:r>
            <a:br>
              <a:rPr lang="en-US" dirty="0" smtClean="0"/>
            </a:br>
            <a:r>
              <a:rPr lang="en-US" sz="4000" i="1" dirty="0" smtClean="0"/>
              <a:t>Lantz </a:t>
            </a:r>
            <a:r>
              <a:rPr lang="en-US" sz="4000" i="1" dirty="0" err="1" smtClean="0"/>
              <a:t>Ch</a:t>
            </a:r>
            <a:r>
              <a:rPr lang="en-US" sz="4000" i="1" dirty="0" smtClean="0"/>
              <a:t> 11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7300" y="3057732"/>
            <a:ext cx="1545748" cy="1752600"/>
          </a:xfrm>
        </p:spPr>
        <p:txBody>
          <a:bodyPr/>
          <a:lstStyle/>
          <a:p>
            <a:r>
              <a:rPr lang="en-US" dirty="0" err="1" smtClean="0"/>
              <a:t>Wk</a:t>
            </a:r>
            <a:r>
              <a:rPr lang="en-US" dirty="0" smtClean="0"/>
              <a:t> 6, Part 1</a:t>
            </a:r>
            <a:endParaRPr lang="en-US" dirty="0"/>
          </a:p>
        </p:txBody>
      </p:sp>
      <p:pic>
        <p:nvPicPr>
          <p:cNvPr id="4" name="Picture 31" descr="rose4"/>
          <p:cNvPicPr>
            <a:picLocks noChangeAspect="1" noChangeArrowheads="1"/>
          </p:cNvPicPr>
          <p:nvPr/>
        </p:nvPicPr>
        <p:blipFill>
          <a:blip r:embed="rId3">
            <a:alphaModFix/>
          </a:blip>
          <a:srcRect l="12895" t="22858"/>
          <a:stretch>
            <a:fillRect/>
          </a:stretch>
        </p:blipFill>
        <p:spPr bwMode="auto">
          <a:xfrm>
            <a:off x="5560698" y="6042837"/>
            <a:ext cx="3359424" cy="55721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992186" y="3048448"/>
            <a:ext cx="57860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Above, left</a:t>
            </a:r>
            <a:r>
              <a:rPr lang="en-US" dirty="0" smtClean="0"/>
              <a:t> – The basic 1.8 liter engine offered for 2015 in the ageless VW Golf is way more powerful than the 90 </a:t>
            </a:r>
            <a:r>
              <a:rPr lang="en-US" dirty="0" err="1" smtClean="0"/>
              <a:t>hp</a:t>
            </a:r>
            <a:r>
              <a:rPr lang="en-US" dirty="0" smtClean="0"/>
              <a:t> of the original, 1974 “Rabbit.”  But, </a:t>
            </a:r>
            <a:r>
              <a:rPr lang="en-US" i="1" dirty="0" smtClean="0"/>
              <a:t>right</a:t>
            </a:r>
            <a:r>
              <a:rPr lang="en-US" dirty="0" smtClean="0"/>
              <a:t>, higher performance is dangled before the buyer in such forms as the GTI’s 2.0 liter engine.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8003" y="-1"/>
            <a:ext cx="5042361" cy="30071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0372" y="0"/>
            <a:ext cx="1963628" cy="300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864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results… rigged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b="1" dirty="0"/>
              <a:t>&gt; p &lt;- predict(m, credit)</a:t>
            </a:r>
          </a:p>
          <a:p>
            <a:pPr marL="0" indent="0">
              <a:buNone/>
            </a:pPr>
            <a:r>
              <a:rPr lang="en-US" b="1" dirty="0"/>
              <a:t>&gt; table(p, </a:t>
            </a:r>
            <a:r>
              <a:rPr lang="en-US" b="1" dirty="0" err="1"/>
              <a:t>credit$default</a:t>
            </a:r>
            <a:r>
              <a:rPr lang="en-US" b="1" dirty="0"/>
              <a:t>)</a:t>
            </a:r>
          </a:p>
          <a:p>
            <a:pPr marL="0" indent="0">
              <a:buNone/>
            </a:pPr>
            <a:r>
              <a:rPr lang="en-US" b="1" dirty="0"/>
              <a:t>     </a:t>
            </a:r>
          </a:p>
          <a:p>
            <a:pPr marL="0" indent="0">
              <a:buNone/>
            </a:pPr>
            <a:r>
              <a:rPr lang="en-US" b="1" dirty="0"/>
              <a:t>p      no yes</a:t>
            </a:r>
          </a:p>
          <a:p>
            <a:pPr marL="0" indent="0">
              <a:buNone/>
            </a:pPr>
            <a:r>
              <a:rPr lang="en-US" b="1" dirty="0"/>
              <a:t>  no  700   2</a:t>
            </a:r>
          </a:p>
          <a:p>
            <a:pPr marL="0" indent="0">
              <a:buNone/>
            </a:pPr>
            <a:r>
              <a:rPr lang="en-US" b="1" dirty="0"/>
              <a:t>  yes   0 298</a:t>
            </a:r>
          </a:p>
          <a:p>
            <a:pPr marL="0" indent="0">
              <a:buNone/>
            </a:pPr>
            <a:r>
              <a:rPr lang="en-US" b="1" dirty="0"/>
              <a:t>&gt; head(predict(m, credit))</a:t>
            </a:r>
          </a:p>
          <a:p>
            <a:pPr marL="0" indent="0">
              <a:buNone/>
            </a:pPr>
            <a:r>
              <a:rPr lang="en-US" b="1" dirty="0"/>
              <a:t>[1] no  yes no  no  yes no </a:t>
            </a:r>
          </a:p>
          <a:p>
            <a:pPr marL="0" indent="0">
              <a:buNone/>
            </a:pPr>
            <a:r>
              <a:rPr lang="en-US" b="1" dirty="0"/>
              <a:t>Levels: no yes</a:t>
            </a:r>
          </a:p>
          <a:p>
            <a:pPr marL="0" indent="0">
              <a:buNone/>
            </a:pPr>
            <a:r>
              <a:rPr lang="en-US" b="1" dirty="0"/>
              <a:t>&gt; head(predict(m, credit, type = "</a:t>
            </a:r>
            <a:r>
              <a:rPr lang="en-US" b="1" dirty="0" err="1"/>
              <a:t>prob</a:t>
            </a:r>
            <a:r>
              <a:rPr lang="en-US" b="1" dirty="0"/>
              <a:t>"))</a:t>
            </a:r>
          </a:p>
          <a:p>
            <a:pPr marL="0" indent="0">
              <a:buNone/>
            </a:pPr>
            <a:r>
              <a:rPr lang="en-US" b="1" dirty="0"/>
              <a:t>         no        yes</a:t>
            </a:r>
          </a:p>
          <a:p>
            <a:pPr marL="0" indent="0">
              <a:buNone/>
            </a:pPr>
            <a:r>
              <a:rPr lang="en-US" b="1" dirty="0"/>
              <a:t>1 0.9606970 0.03930299</a:t>
            </a:r>
          </a:p>
          <a:p>
            <a:pPr marL="0" indent="0">
              <a:buNone/>
            </a:pPr>
            <a:r>
              <a:rPr lang="en-US" b="1" dirty="0"/>
              <a:t>2 0.1388444 0.86115561</a:t>
            </a:r>
          </a:p>
          <a:p>
            <a:pPr marL="0" indent="0">
              <a:buNone/>
            </a:pPr>
            <a:r>
              <a:rPr lang="en-US" b="1" dirty="0"/>
              <a:t>3 1.0000000 0.00000000</a:t>
            </a:r>
          </a:p>
          <a:p>
            <a:pPr marL="0" indent="0">
              <a:buNone/>
            </a:pPr>
            <a:r>
              <a:rPr lang="en-US" b="1" dirty="0"/>
              <a:t>4 0.7720279 0.22797208</a:t>
            </a:r>
          </a:p>
          <a:p>
            <a:pPr marL="0" indent="0">
              <a:buNone/>
            </a:pPr>
            <a:r>
              <a:rPr lang="en-US" b="1" dirty="0"/>
              <a:t>5 0.2948062 0.70519385</a:t>
            </a:r>
          </a:p>
          <a:p>
            <a:pPr marL="0" indent="0">
              <a:buNone/>
            </a:pPr>
            <a:r>
              <a:rPr lang="en-US" b="1" dirty="0"/>
              <a:t>6 0.8583715 0.14162851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986495" y="2162300"/>
            <a:ext cx="21797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also trained on this data, so it’s just “</a:t>
            </a:r>
            <a:r>
              <a:rPr lang="en-US" dirty="0" err="1" smtClean="0"/>
              <a:t>resubstitution</a:t>
            </a:r>
            <a:r>
              <a:rPr lang="en-US" dirty="0" smtClean="0"/>
              <a:t> error.”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86495" y="4064181"/>
            <a:ext cx="21797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.73 Accuracy is closer to “how well it works on test data.”</a:t>
            </a:r>
            <a:endParaRPr lang="en-US" dirty="0"/>
          </a:p>
        </p:txBody>
      </p:sp>
      <p:pic>
        <p:nvPicPr>
          <p:cNvPr id="9" name="Picture 8" descr="Cutty_Sark_rigg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278" y="2124308"/>
            <a:ext cx="3840394" cy="288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624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26205" cy="1143000"/>
          </a:xfrm>
        </p:spPr>
        <p:txBody>
          <a:bodyPr/>
          <a:lstStyle/>
          <a:p>
            <a:r>
              <a:rPr lang="en-US" dirty="0" smtClean="0"/>
              <a:t>Doing better with caret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8844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Use kappa to optimize a boost </a:t>
            </a:r>
            <a:br>
              <a:rPr lang="en-US" dirty="0" smtClean="0"/>
            </a:br>
            <a:r>
              <a:rPr lang="en-US" dirty="0" smtClean="0"/>
              <a:t>parameter.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trainControl</a:t>
            </a:r>
            <a:r>
              <a:rPr lang="en-US" dirty="0" smtClean="0"/>
              <a:t>() function creates configuration options – a “control object” to use with the train() function.</a:t>
            </a:r>
          </a:p>
          <a:p>
            <a:pPr lvl="1"/>
            <a:r>
              <a:rPr lang="en-US" dirty="0" smtClean="0"/>
              <a:t>Defines resampling strategy like</a:t>
            </a:r>
          </a:p>
          <a:p>
            <a:pPr lvl="2"/>
            <a:r>
              <a:rPr lang="en-US" dirty="0" smtClean="0"/>
              <a:t>Holdout sampling, or</a:t>
            </a:r>
          </a:p>
          <a:p>
            <a:pPr lvl="2"/>
            <a:r>
              <a:rPr lang="en-US" dirty="0" smtClean="0"/>
              <a:t>K-fold cross-validation;</a:t>
            </a:r>
          </a:p>
          <a:p>
            <a:pPr marL="457200" lvl="1" indent="0">
              <a:buNone/>
            </a:pPr>
            <a:r>
              <a:rPr lang="en-US" dirty="0" smtClean="0"/>
              <a:t>	and</a:t>
            </a:r>
          </a:p>
          <a:p>
            <a:pPr lvl="1"/>
            <a:r>
              <a:rPr lang="en-US" dirty="0" smtClean="0"/>
              <a:t>Measure used to choose the best model.</a:t>
            </a:r>
            <a:endParaRPr lang="en-US" dirty="0"/>
          </a:p>
        </p:txBody>
      </p:sp>
      <p:pic>
        <p:nvPicPr>
          <p:cNvPr id="4" name="Picture 3" descr="diamondPA2808_468x6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947" y="137350"/>
            <a:ext cx="1836851" cy="239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290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the credit scores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&gt; ctrl &lt;- </a:t>
            </a:r>
            <a:r>
              <a:rPr lang="en-US" dirty="0" err="1"/>
              <a:t>trainControl</a:t>
            </a:r>
            <a:r>
              <a:rPr lang="en-US" dirty="0"/>
              <a:t>(method = "cv", number = 10, </a:t>
            </a:r>
            <a:r>
              <a:rPr lang="en-US" dirty="0" err="1"/>
              <a:t>selectionFunction</a:t>
            </a:r>
            <a:r>
              <a:rPr lang="en-US" dirty="0"/>
              <a:t> = "</a:t>
            </a:r>
            <a:r>
              <a:rPr lang="en-US" dirty="0" err="1"/>
              <a:t>oneSE</a:t>
            </a:r>
            <a:r>
              <a:rPr lang="en-US" dirty="0"/>
              <a:t>")</a:t>
            </a:r>
          </a:p>
          <a:p>
            <a:pPr marL="0" indent="0">
              <a:buNone/>
            </a:pPr>
            <a:r>
              <a:rPr lang="en-US" dirty="0"/>
              <a:t>&gt; grid &lt;- </a:t>
            </a:r>
            <a:r>
              <a:rPr lang="en-US" dirty="0" err="1"/>
              <a:t>expand.grid</a:t>
            </a:r>
            <a:r>
              <a:rPr lang="en-US" dirty="0"/>
              <a:t>(.model = "tree", </a:t>
            </a:r>
          </a:p>
          <a:p>
            <a:pPr marL="0" indent="0">
              <a:buNone/>
            </a:pPr>
            <a:r>
              <a:rPr lang="en-US" dirty="0"/>
              <a:t>+                     .trials = c(1, 5, 10, 15, 20, 35, 30, 35),</a:t>
            </a:r>
          </a:p>
          <a:p>
            <a:pPr marL="0" indent="0">
              <a:buNone/>
            </a:pPr>
            <a:r>
              <a:rPr lang="en-US" dirty="0"/>
              <a:t>+                     .winnow = "FALSE")</a:t>
            </a:r>
          </a:p>
          <a:p>
            <a:pPr marL="0" indent="0">
              <a:buNone/>
            </a:pPr>
            <a:r>
              <a:rPr lang="en-US" dirty="0"/>
              <a:t>&gt; grid</a:t>
            </a:r>
          </a:p>
          <a:p>
            <a:pPr marL="0" indent="0">
              <a:buNone/>
            </a:pPr>
            <a:r>
              <a:rPr lang="en-US" dirty="0"/>
              <a:t>  .model .trials .winnow</a:t>
            </a:r>
          </a:p>
          <a:p>
            <a:pPr marL="0" indent="0">
              <a:buNone/>
            </a:pPr>
            <a:r>
              <a:rPr lang="en-US" dirty="0"/>
              <a:t>1   tree       1   FALSE</a:t>
            </a:r>
          </a:p>
          <a:p>
            <a:pPr marL="0" indent="0">
              <a:buNone/>
            </a:pPr>
            <a:r>
              <a:rPr lang="en-US" dirty="0"/>
              <a:t>2   tree       5   FALSE</a:t>
            </a:r>
          </a:p>
          <a:p>
            <a:pPr marL="0" indent="0">
              <a:buNone/>
            </a:pPr>
            <a:r>
              <a:rPr lang="en-US" dirty="0"/>
              <a:t>3   tree      10   FALSE</a:t>
            </a:r>
          </a:p>
          <a:p>
            <a:pPr marL="0" indent="0">
              <a:buNone/>
            </a:pPr>
            <a:r>
              <a:rPr lang="en-US" dirty="0"/>
              <a:t>4   tree      15   FALSE</a:t>
            </a:r>
          </a:p>
          <a:p>
            <a:pPr marL="0" indent="0">
              <a:buNone/>
            </a:pPr>
            <a:r>
              <a:rPr lang="en-US" dirty="0"/>
              <a:t>5   tree      20   FALSE</a:t>
            </a:r>
          </a:p>
          <a:p>
            <a:pPr marL="0" indent="0">
              <a:buNone/>
            </a:pPr>
            <a:r>
              <a:rPr lang="en-US" dirty="0"/>
              <a:t>6   tree      35   FALSE</a:t>
            </a:r>
          </a:p>
          <a:p>
            <a:pPr marL="0" indent="0">
              <a:buNone/>
            </a:pPr>
            <a:r>
              <a:rPr lang="en-US" dirty="0"/>
              <a:t>7   tree      30   FALSE</a:t>
            </a:r>
          </a:p>
          <a:p>
            <a:pPr marL="0" indent="0">
              <a:buNone/>
            </a:pPr>
            <a:r>
              <a:rPr lang="en-US" dirty="0"/>
              <a:t>8   tree      35   FALSE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09626" y="3741117"/>
            <a:ext cx="3574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Each row creates a candidate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621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Here’s the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300" b="1" dirty="0"/>
              <a:t>&gt; </a:t>
            </a:r>
            <a:r>
              <a:rPr lang="en-US" sz="1300" b="1" dirty="0" err="1"/>
              <a:t>set.seed</a:t>
            </a:r>
            <a:r>
              <a:rPr lang="en-US" sz="1300" b="1" dirty="0"/>
              <a:t>(300)</a:t>
            </a:r>
          </a:p>
          <a:p>
            <a:pPr marL="0" indent="0">
              <a:buNone/>
            </a:pPr>
            <a:r>
              <a:rPr lang="en-US" sz="1300" b="1" dirty="0"/>
              <a:t>&gt; m &lt;- train(default ~ ., data = credit, method = "C5.0",</a:t>
            </a:r>
          </a:p>
          <a:p>
            <a:pPr marL="0" indent="0">
              <a:buNone/>
            </a:pPr>
            <a:r>
              <a:rPr lang="en-US" sz="1300" b="1" dirty="0"/>
              <a:t>+            metric = "Kappa", </a:t>
            </a:r>
            <a:r>
              <a:rPr lang="en-US" sz="1300" b="1" dirty="0" err="1"/>
              <a:t>trControl</a:t>
            </a:r>
            <a:r>
              <a:rPr lang="en-US" sz="1300" b="1" dirty="0"/>
              <a:t> = ctrl, </a:t>
            </a:r>
            <a:r>
              <a:rPr lang="en-US" sz="1300" b="1" dirty="0" err="1"/>
              <a:t>tuneGrid</a:t>
            </a:r>
            <a:r>
              <a:rPr lang="en-US" sz="1300" b="1" dirty="0"/>
              <a:t> = grid)</a:t>
            </a:r>
          </a:p>
          <a:p>
            <a:pPr marL="0" indent="0">
              <a:buNone/>
            </a:pPr>
            <a:r>
              <a:rPr lang="en-US" sz="1300" b="1" dirty="0"/>
              <a:t>Warning message:</a:t>
            </a:r>
          </a:p>
          <a:p>
            <a:pPr marL="0" indent="0">
              <a:buNone/>
            </a:pPr>
            <a:r>
              <a:rPr lang="en-US" sz="1300" b="1" dirty="0"/>
              <a:t>In </a:t>
            </a:r>
            <a:r>
              <a:rPr lang="en-US" sz="1300" b="1" dirty="0" err="1"/>
              <a:t>Ops.factor</a:t>
            </a:r>
            <a:r>
              <a:rPr lang="en-US" sz="1300" b="1" dirty="0"/>
              <a:t>(</a:t>
            </a:r>
            <a:r>
              <a:rPr lang="en-US" sz="1300" b="1" dirty="0" err="1"/>
              <a:t>x$winnow</a:t>
            </a:r>
            <a:r>
              <a:rPr lang="en-US" sz="1300" b="1" dirty="0"/>
              <a:t>) : ! not meaningful for factors</a:t>
            </a:r>
          </a:p>
          <a:p>
            <a:pPr marL="0" indent="0">
              <a:buNone/>
            </a:pPr>
            <a:r>
              <a:rPr lang="en-US" sz="1300" b="1" dirty="0"/>
              <a:t>&gt; m</a:t>
            </a:r>
          </a:p>
          <a:p>
            <a:pPr marL="0" indent="0">
              <a:buNone/>
            </a:pPr>
            <a:r>
              <a:rPr lang="en-US" sz="1300" b="1" dirty="0"/>
              <a:t>C5.0 </a:t>
            </a:r>
          </a:p>
          <a:p>
            <a:pPr marL="0" indent="0">
              <a:buNone/>
            </a:pPr>
            <a:r>
              <a:rPr lang="en-US" sz="1300" b="1" dirty="0"/>
              <a:t> </a:t>
            </a:r>
          </a:p>
          <a:p>
            <a:pPr marL="0" indent="0">
              <a:buNone/>
            </a:pPr>
            <a:r>
              <a:rPr lang="en-US" sz="1300" b="1" dirty="0"/>
              <a:t>1000 samples</a:t>
            </a:r>
          </a:p>
          <a:p>
            <a:pPr marL="0" indent="0">
              <a:buNone/>
            </a:pPr>
            <a:r>
              <a:rPr lang="en-US" sz="1300" b="1" dirty="0"/>
              <a:t>  16 predictor</a:t>
            </a:r>
          </a:p>
          <a:p>
            <a:pPr marL="0" indent="0">
              <a:buNone/>
            </a:pPr>
            <a:r>
              <a:rPr lang="en-US" sz="1300" b="1" dirty="0"/>
              <a:t>   2 classes: 'no', 'yes' </a:t>
            </a:r>
          </a:p>
          <a:p>
            <a:pPr marL="0" indent="0">
              <a:buNone/>
            </a:pPr>
            <a:r>
              <a:rPr lang="en-US" sz="1300" b="1" dirty="0"/>
              <a:t> </a:t>
            </a:r>
          </a:p>
          <a:p>
            <a:pPr marL="0" indent="0">
              <a:buNone/>
            </a:pPr>
            <a:r>
              <a:rPr lang="en-US" sz="1300" b="1" dirty="0"/>
              <a:t>No pre-processing</a:t>
            </a:r>
          </a:p>
          <a:p>
            <a:pPr marL="0" indent="0">
              <a:buNone/>
            </a:pPr>
            <a:r>
              <a:rPr lang="en-US" sz="1300" b="1" dirty="0"/>
              <a:t>Resampling: Cross-Validated (10 fold) </a:t>
            </a:r>
          </a:p>
          <a:p>
            <a:pPr marL="0" indent="0">
              <a:buNone/>
            </a:pPr>
            <a:r>
              <a:rPr lang="en-US" sz="1300" b="1" dirty="0"/>
              <a:t> </a:t>
            </a:r>
          </a:p>
          <a:p>
            <a:pPr marL="0" indent="0">
              <a:buNone/>
            </a:pPr>
            <a:r>
              <a:rPr lang="en-US" sz="1300" b="1" dirty="0"/>
              <a:t>Summary of sample sizes: 900, 900, 900, 900, 900, 900, ... </a:t>
            </a:r>
          </a:p>
          <a:p>
            <a:pPr marL="0" indent="0">
              <a:buNone/>
            </a:pPr>
            <a:r>
              <a:rPr lang="en-US" sz="1300" b="1" dirty="0"/>
              <a:t> </a:t>
            </a:r>
          </a:p>
          <a:p>
            <a:pPr marL="0" indent="0">
              <a:buNone/>
            </a:pPr>
            <a:r>
              <a:rPr lang="en-US" sz="1300" b="1" dirty="0"/>
              <a:t>Resampling results across tuning parameters:</a:t>
            </a:r>
          </a:p>
          <a:p>
            <a:pPr marL="0" indent="0">
              <a:buNone/>
            </a:pPr>
            <a:r>
              <a:rPr lang="en-US" sz="1300" b="1" dirty="0"/>
              <a:t> </a:t>
            </a:r>
          </a:p>
          <a:p>
            <a:pPr marL="0" indent="0">
              <a:buNone/>
            </a:pPr>
            <a:r>
              <a:rPr lang="en-US" sz="1300" b="1" dirty="0"/>
              <a:t> 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b="1" dirty="0"/>
              <a:t>trials  Accuracy  Kappa      Accuracy SD  Kappa SD  </a:t>
            </a:r>
          </a:p>
          <a:p>
            <a:pPr marL="0" indent="0">
              <a:buNone/>
            </a:pPr>
            <a:r>
              <a:rPr lang="en-US" b="1" dirty="0"/>
              <a:t>   1      0.724     0.3124461  0.02547330   0.05897140</a:t>
            </a:r>
          </a:p>
          <a:p>
            <a:pPr marL="0" indent="0">
              <a:buNone/>
            </a:pPr>
            <a:r>
              <a:rPr lang="en-US" b="1" dirty="0"/>
              <a:t>   5      0.713     0.2921760  0.02110819   0.06018851</a:t>
            </a:r>
          </a:p>
          <a:p>
            <a:pPr marL="0" indent="0">
              <a:buNone/>
            </a:pPr>
            <a:r>
              <a:rPr lang="en-US" b="1" dirty="0"/>
              <a:t>  10      0.719     0.2947271  0.03107339   0.06719720</a:t>
            </a:r>
          </a:p>
          <a:p>
            <a:pPr marL="0" indent="0">
              <a:buNone/>
            </a:pPr>
            <a:r>
              <a:rPr lang="en-US" b="1" dirty="0"/>
              <a:t>  15      0.721     0.3009258  0.01969207   0.05105480</a:t>
            </a:r>
          </a:p>
          <a:p>
            <a:pPr marL="0" indent="0">
              <a:buNone/>
            </a:pPr>
            <a:r>
              <a:rPr lang="en-US" b="1" dirty="0"/>
              <a:t>  20      0.717     0.2929875  0.02790858   0.07912362</a:t>
            </a:r>
          </a:p>
          <a:p>
            <a:pPr marL="0" indent="0">
              <a:buNone/>
            </a:pPr>
            <a:r>
              <a:rPr lang="en-US" b="1" dirty="0"/>
              <a:t>  30      0.729     0.3104144  0.02766867   0.08069045</a:t>
            </a:r>
          </a:p>
          <a:p>
            <a:pPr marL="0" indent="0">
              <a:buNone/>
            </a:pPr>
            <a:r>
              <a:rPr lang="en-US" b="1" dirty="0"/>
              <a:t>  35      0.741     0.3389908  0.03142893   0.09352673</a:t>
            </a:r>
          </a:p>
          <a:p>
            <a:pPr marL="0" indent="0">
              <a:buNone/>
            </a:pPr>
            <a:r>
              <a:rPr lang="en-US" b="1" dirty="0"/>
              <a:t> </a:t>
            </a:r>
          </a:p>
          <a:p>
            <a:pPr marL="0" indent="0">
              <a:buNone/>
            </a:pPr>
            <a:r>
              <a:rPr lang="en-US" b="1" dirty="0"/>
              <a:t>Tuning parameter 'model' was held constant at a value of tree</a:t>
            </a:r>
          </a:p>
          <a:p>
            <a:pPr marL="0" indent="0">
              <a:buNone/>
            </a:pPr>
            <a:r>
              <a:rPr lang="en-US" b="1" dirty="0"/>
              <a:t> </a:t>
            </a:r>
          </a:p>
          <a:p>
            <a:pPr marL="0" indent="0">
              <a:buNone/>
            </a:pPr>
            <a:r>
              <a:rPr lang="en-US" b="1" dirty="0"/>
              <a:t>Tuning parameter 'winnow' was held constant at a value of FALSE</a:t>
            </a:r>
          </a:p>
          <a:p>
            <a:pPr marL="0" indent="0">
              <a:buNone/>
            </a:pPr>
            <a:r>
              <a:rPr lang="en-US" b="1" dirty="0"/>
              <a:t>Kappa was used to select the optimal model using  the one SE rule.</a:t>
            </a:r>
          </a:p>
          <a:p>
            <a:pPr marL="0" indent="0">
              <a:buNone/>
            </a:pPr>
            <a:r>
              <a:rPr lang="en-US" b="1" dirty="0"/>
              <a:t>The final values used for the model were trials = 1, model = tree</a:t>
            </a:r>
          </a:p>
          <a:p>
            <a:pPr marL="0" indent="0">
              <a:buNone/>
            </a:pPr>
            <a:r>
              <a:rPr lang="en-US" b="1" dirty="0"/>
              <a:t> and winnow = FALSE. </a:t>
            </a:r>
          </a:p>
          <a:p>
            <a:pPr marL="0" indent="0">
              <a:buNone/>
            </a:pPr>
            <a:endParaRPr lang="en-US" b="1" dirty="0"/>
          </a:p>
          <a:p>
            <a:endParaRPr lang="en-US" b="1" dirty="0"/>
          </a:p>
        </p:txBody>
      </p:sp>
      <p:sp>
        <p:nvSpPr>
          <p:cNvPr id="5" name="Oval 4"/>
          <p:cNvSpPr/>
          <p:nvPr/>
        </p:nvSpPr>
        <p:spPr>
          <a:xfrm>
            <a:off x="4648200" y="1686006"/>
            <a:ext cx="3693394" cy="4419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44619" y="1184115"/>
            <a:ext cx="2474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winner, using </a:t>
            </a:r>
            <a:r>
              <a:rPr lang="en-US" dirty="0" err="1" smtClean="0">
                <a:solidFill>
                  <a:srgbClr val="FF0000"/>
                </a:solidFill>
              </a:rPr>
              <a:t>oneSE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62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about some meta-learning?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Combine multiple models</a:t>
            </a:r>
          </a:p>
          <a:p>
            <a:pPr lvl="1"/>
            <a:r>
              <a:rPr lang="en-US" dirty="0" smtClean="0"/>
              <a:t>Complementary strengths</a:t>
            </a:r>
          </a:p>
          <a:p>
            <a:pPr lvl="1"/>
            <a:r>
              <a:rPr lang="en-US" dirty="0" smtClean="0"/>
              <a:t>Could see this as learning how to learn</a:t>
            </a:r>
          </a:p>
          <a:p>
            <a:pPr lvl="1"/>
            <a:endParaRPr lang="en-US" dirty="0"/>
          </a:p>
        </p:txBody>
      </p:sp>
      <p:pic>
        <p:nvPicPr>
          <p:cNvPr id="4" name="Picture 3" descr="PB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610" y="3647086"/>
            <a:ext cx="4805857" cy="261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059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a learning “ensemble”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 of multiple weak learners </a:t>
            </a:r>
            <a:r>
              <a:rPr lang="en-US" dirty="0" smtClean="0">
                <a:sym typeface="Wingdings"/>
              </a:rPr>
              <a:t> </a:t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a strong learner</a:t>
            </a:r>
          </a:p>
          <a:p>
            <a:r>
              <a:rPr lang="en-US" dirty="0" smtClean="0">
                <a:sym typeface="Wingdings"/>
              </a:rPr>
              <a:t>Have to answer 2 questions:</a:t>
            </a:r>
          </a:p>
          <a:p>
            <a:pPr lvl="1"/>
            <a:r>
              <a:rPr lang="en-US" dirty="0" smtClean="0">
                <a:sym typeface="Wingdings"/>
              </a:rPr>
              <a:t>How are the weak learning models chosen and/or constructed?</a:t>
            </a:r>
          </a:p>
          <a:p>
            <a:pPr lvl="1"/>
            <a:r>
              <a:rPr lang="en-US" dirty="0" smtClean="0">
                <a:sym typeface="Wingdings"/>
              </a:rPr>
              <a:t>How are the weak learners’ predictions combined to make a single final prediction?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218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Or,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328" y="1417638"/>
            <a:ext cx="9144000" cy="31664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52118" y="3826922"/>
            <a:ext cx="2354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Also known as Stacking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537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ensembles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Spend less time in pursuit of a single best model.</a:t>
            </a:r>
          </a:p>
          <a:p>
            <a:r>
              <a:rPr lang="en-US" dirty="0" smtClean="0"/>
              <a:t>Better generalizability to future problems.</a:t>
            </a:r>
          </a:p>
          <a:p>
            <a:r>
              <a:rPr lang="en-US" dirty="0" smtClean="0"/>
              <a:t>Improved performance on massive or miniscule datasets.</a:t>
            </a:r>
          </a:p>
          <a:p>
            <a:r>
              <a:rPr lang="en-US" dirty="0" smtClean="0"/>
              <a:t>The ability to synthesize data from distinct domains.</a:t>
            </a:r>
          </a:p>
          <a:p>
            <a:r>
              <a:rPr lang="en-US" dirty="0" smtClean="0"/>
              <a:t>The more nuanced understanding of difficult learning tasks.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396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type of ensemble - Bagging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Also called </a:t>
            </a:r>
            <a:r>
              <a:rPr lang="en-US" dirty="0" smtClean="0">
                <a:solidFill>
                  <a:srgbClr val="FF0000"/>
                </a:solidFill>
              </a:rPr>
              <a:t>B</a:t>
            </a:r>
            <a:r>
              <a:rPr lang="en-US" dirty="0" smtClean="0"/>
              <a:t>ootstrap </a:t>
            </a:r>
            <a:r>
              <a:rPr lang="en-US" dirty="0" smtClean="0">
                <a:solidFill>
                  <a:srgbClr val="FF0000"/>
                </a:solidFill>
              </a:rPr>
              <a:t>ag</a:t>
            </a:r>
            <a:r>
              <a:rPr lang="en-US" dirty="0" smtClean="0"/>
              <a:t>gregating. </a:t>
            </a:r>
          </a:p>
          <a:p>
            <a:r>
              <a:rPr lang="en-US" dirty="0" smtClean="0"/>
              <a:t>Generates a number of training datasets by bootstrap sampling.</a:t>
            </a:r>
          </a:p>
          <a:p>
            <a:r>
              <a:rPr lang="en-US" dirty="0" smtClean="0"/>
              <a:t>These generate a set of models using a single learning algorithm.</a:t>
            </a:r>
          </a:p>
          <a:p>
            <a:r>
              <a:rPr lang="en-US" dirty="0" smtClean="0"/>
              <a:t>Their predictions are combined via:</a:t>
            </a:r>
          </a:p>
          <a:p>
            <a:pPr lvl="1"/>
            <a:r>
              <a:rPr lang="en-US" dirty="0" smtClean="0"/>
              <a:t>Voting (for classification), or</a:t>
            </a:r>
          </a:p>
          <a:p>
            <a:pPr lvl="1"/>
            <a:r>
              <a:rPr lang="en-US" dirty="0" smtClean="0"/>
              <a:t>Averaging (for numeric prediction).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703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70999" cy="1143000"/>
          </a:xfrm>
        </p:spPr>
        <p:txBody>
          <a:bodyPr/>
          <a:lstStyle/>
          <a:p>
            <a:r>
              <a:rPr lang="en-US" dirty="0" smtClean="0"/>
              <a:t>Good for…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64302" cy="4525963"/>
          </a:xfrm>
        </p:spPr>
        <p:txBody>
          <a:bodyPr/>
          <a:lstStyle/>
          <a:p>
            <a:r>
              <a:rPr lang="en-US" dirty="0" smtClean="0"/>
              <a:t>Unstable learners that</a:t>
            </a:r>
          </a:p>
          <a:p>
            <a:pPr lvl="1"/>
            <a:r>
              <a:rPr lang="en-US" dirty="0" smtClean="0"/>
              <a:t>Change substantially with slight data changes.</a:t>
            </a:r>
          </a:p>
          <a:p>
            <a:pPr lvl="1"/>
            <a:r>
              <a:rPr lang="en-US" dirty="0" smtClean="0"/>
              <a:t>These are more diverse.</a:t>
            </a:r>
          </a:p>
          <a:p>
            <a:r>
              <a:rPr lang="en-US" dirty="0" smtClean="0"/>
              <a:t>So, often used with decision trees.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0076" y="1173223"/>
            <a:ext cx="2374900" cy="394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42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 to go for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cost of spending more time perfecting an algorithm is much less than the cost of bad performance in production use of the algorithm.</a:t>
            </a:r>
          </a:p>
          <a:p>
            <a:r>
              <a:rPr lang="en-US" dirty="0" smtClean="0"/>
              <a:t>The performance of the existing algorithm is unacceptable, like:</a:t>
            </a:r>
          </a:p>
          <a:p>
            <a:pPr lvl="1"/>
            <a:r>
              <a:rPr lang="en-US" dirty="0" smtClean="0"/>
              <a:t>Says some poisonous mushrooms are edible, or</a:t>
            </a:r>
          </a:p>
          <a:p>
            <a:pPr lvl="1"/>
            <a:r>
              <a:rPr lang="en-US" dirty="0" smtClean="0"/>
              <a:t>Misses half of the loan applicants who will default.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8808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Credit – create &amp; test the ensemble: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&gt; library(</a:t>
            </a:r>
            <a:r>
              <a:rPr lang="en-US" dirty="0" err="1"/>
              <a:t>ipred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&gt; </a:t>
            </a:r>
            <a:r>
              <a:rPr lang="en-US" dirty="0" err="1"/>
              <a:t>set.seed</a:t>
            </a:r>
            <a:r>
              <a:rPr lang="en-US" dirty="0"/>
              <a:t>(300)</a:t>
            </a:r>
          </a:p>
          <a:p>
            <a:pPr marL="0" indent="0">
              <a:buNone/>
            </a:pPr>
            <a:r>
              <a:rPr lang="en-US" dirty="0"/>
              <a:t>&gt; </a:t>
            </a:r>
            <a:r>
              <a:rPr lang="en-US" dirty="0" err="1"/>
              <a:t>mybag</a:t>
            </a:r>
            <a:r>
              <a:rPr lang="en-US" dirty="0"/>
              <a:t> &lt;- bagging(default ~ ., data = credit, </a:t>
            </a:r>
            <a:r>
              <a:rPr lang="en-US" dirty="0" err="1"/>
              <a:t>nbagg</a:t>
            </a:r>
            <a:r>
              <a:rPr lang="en-US" dirty="0"/>
              <a:t> = 25)</a:t>
            </a:r>
          </a:p>
          <a:p>
            <a:pPr marL="0" indent="0">
              <a:buNone/>
            </a:pPr>
            <a:r>
              <a:rPr lang="en-US" dirty="0"/>
              <a:t>&gt; </a:t>
            </a:r>
            <a:r>
              <a:rPr lang="en-US" dirty="0" err="1"/>
              <a:t>credit_pred</a:t>
            </a:r>
            <a:r>
              <a:rPr lang="en-US" dirty="0"/>
              <a:t> &lt;- predict(</a:t>
            </a:r>
            <a:r>
              <a:rPr lang="en-US" dirty="0" err="1"/>
              <a:t>mybag</a:t>
            </a:r>
            <a:r>
              <a:rPr lang="en-US" dirty="0"/>
              <a:t>, credit)</a:t>
            </a:r>
          </a:p>
          <a:p>
            <a:pPr marL="0" indent="0">
              <a:buNone/>
            </a:pPr>
            <a:r>
              <a:rPr lang="en-US" dirty="0"/>
              <a:t>&gt; table(</a:t>
            </a:r>
            <a:r>
              <a:rPr lang="en-US" dirty="0" err="1"/>
              <a:t>credit_pred</a:t>
            </a:r>
            <a:r>
              <a:rPr lang="en-US" dirty="0"/>
              <a:t>, </a:t>
            </a:r>
            <a:r>
              <a:rPr lang="en-US" dirty="0" err="1"/>
              <a:t>credit$default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         </a:t>
            </a:r>
          </a:p>
          <a:p>
            <a:pPr marL="0" indent="0">
              <a:buNone/>
            </a:pPr>
            <a:r>
              <a:rPr lang="en-US" dirty="0" err="1"/>
              <a:t>credit_pred</a:t>
            </a:r>
            <a:r>
              <a:rPr lang="en-US" dirty="0"/>
              <a:t>  no yes</a:t>
            </a:r>
          </a:p>
          <a:p>
            <a:pPr marL="0" indent="0">
              <a:buNone/>
            </a:pPr>
            <a:r>
              <a:rPr lang="en-US" dirty="0"/>
              <a:t>        no  699   2</a:t>
            </a:r>
          </a:p>
          <a:p>
            <a:pPr marL="0" indent="0">
              <a:buNone/>
            </a:pPr>
            <a:r>
              <a:rPr lang="en-US" dirty="0"/>
              <a:t>        yes   1 298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4353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well does it </a:t>
            </a:r>
            <a:r>
              <a:rPr lang="en-US" i="1" dirty="0" smtClean="0"/>
              <a:t>really</a:t>
            </a:r>
            <a:r>
              <a:rPr lang="en-US" dirty="0" smtClean="0"/>
              <a:t>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b="1" dirty="0"/>
              <a:t>&gt; </a:t>
            </a:r>
            <a:r>
              <a:rPr lang="en-US" b="1" dirty="0" err="1"/>
              <a:t>set.seed</a:t>
            </a:r>
            <a:r>
              <a:rPr lang="en-US" b="1" dirty="0"/>
              <a:t>(300)</a:t>
            </a:r>
          </a:p>
          <a:p>
            <a:pPr marL="0" indent="0">
              <a:buNone/>
            </a:pPr>
            <a:r>
              <a:rPr lang="en-US" b="1" dirty="0"/>
              <a:t>&gt; ctrl &lt;- </a:t>
            </a:r>
            <a:r>
              <a:rPr lang="en-US" b="1" dirty="0" err="1"/>
              <a:t>trainControl</a:t>
            </a:r>
            <a:r>
              <a:rPr lang="en-US" b="1" dirty="0"/>
              <a:t>(method = "cv", number = 10)</a:t>
            </a:r>
          </a:p>
          <a:p>
            <a:pPr marL="0" indent="0">
              <a:buNone/>
            </a:pPr>
            <a:r>
              <a:rPr lang="en-US" b="1" dirty="0"/>
              <a:t>&gt; train(default ~ ., data = credit, method = "</a:t>
            </a:r>
            <a:r>
              <a:rPr lang="en-US" b="1" dirty="0" err="1"/>
              <a:t>treebag</a:t>
            </a:r>
            <a:r>
              <a:rPr lang="en-US" b="1" dirty="0"/>
              <a:t>", </a:t>
            </a:r>
            <a:r>
              <a:rPr lang="en-US" b="1" dirty="0" err="1"/>
              <a:t>trControl</a:t>
            </a:r>
            <a:r>
              <a:rPr lang="en-US" b="1" dirty="0"/>
              <a:t> = ctrl)</a:t>
            </a:r>
          </a:p>
          <a:p>
            <a:pPr marL="0" indent="0">
              <a:buNone/>
            </a:pPr>
            <a:r>
              <a:rPr lang="en-US" b="1" dirty="0"/>
              <a:t>Bagged CART </a:t>
            </a:r>
          </a:p>
          <a:p>
            <a:pPr marL="0" indent="0">
              <a:buNone/>
            </a:pPr>
            <a:r>
              <a:rPr lang="en-US" b="1" dirty="0"/>
              <a:t> </a:t>
            </a:r>
          </a:p>
          <a:p>
            <a:pPr marL="0" indent="0">
              <a:buNone/>
            </a:pPr>
            <a:r>
              <a:rPr lang="en-US" b="1" dirty="0"/>
              <a:t>1000 samples</a:t>
            </a:r>
          </a:p>
          <a:p>
            <a:pPr marL="0" indent="0">
              <a:buNone/>
            </a:pPr>
            <a:r>
              <a:rPr lang="en-US" b="1" dirty="0"/>
              <a:t>  16 predictor</a:t>
            </a:r>
          </a:p>
          <a:p>
            <a:pPr marL="0" indent="0">
              <a:buNone/>
            </a:pPr>
            <a:r>
              <a:rPr lang="en-US" b="1" dirty="0"/>
              <a:t>   2 classes: 'no', 'yes' </a:t>
            </a:r>
          </a:p>
          <a:p>
            <a:pPr marL="0" indent="0">
              <a:buNone/>
            </a:pPr>
            <a:r>
              <a:rPr lang="en-US" b="1" dirty="0"/>
              <a:t> </a:t>
            </a:r>
          </a:p>
          <a:p>
            <a:pPr marL="0" indent="0">
              <a:buNone/>
            </a:pPr>
            <a:r>
              <a:rPr lang="en-US" b="1" dirty="0"/>
              <a:t>No pre-processing</a:t>
            </a:r>
          </a:p>
          <a:p>
            <a:pPr marL="0" indent="0">
              <a:buNone/>
            </a:pPr>
            <a:r>
              <a:rPr lang="en-US" b="1" dirty="0"/>
              <a:t>Resampling: Cross-Validated (10 fold) </a:t>
            </a:r>
          </a:p>
          <a:p>
            <a:pPr marL="0" indent="0">
              <a:buNone/>
            </a:pPr>
            <a:r>
              <a:rPr lang="en-US" b="1" dirty="0"/>
              <a:t> </a:t>
            </a:r>
          </a:p>
          <a:p>
            <a:pPr marL="0" indent="0">
              <a:buNone/>
            </a:pPr>
            <a:r>
              <a:rPr lang="en-US" b="1" dirty="0"/>
              <a:t>Summary of sample sizes: 900, 900, 900, 900, 900, 900, ... </a:t>
            </a:r>
          </a:p>
          <a:p>
            <a:pPr marL="0" indent="0">
              <a:buNone/>
            </a:pPr>
            <a:r>
              <a:rPr lang="en-US" b="1" dirty="0"/>
              <a:t> </a:t>
            </a:r>
          </a:p>
          <a:p>
            <a:pPr marL="0" indent="0">
              <a:buNone/>
            </a:pPr>
            <a:r>
              <a:rPr lang="en-US" b="1" dirty="0"/>
              <a:t>Resampling results</a:t>
            </a:r>
          </a:p>
          <a:p>
            <a:pPr marL="0" indent="0">
              <a:buNone/>
            </a:pPr>
            <a:r>
              <a:rPr lang="en-US" b="1" dirty="0"/>
              <a:t> </a:t>
            </a:r>
          </a:p>
          <a:p>
            <a:pPr marL="0" indent="0">
              <a:buNone/>
            </a:pPr>
            <a:r>
              <a:rPr lang="en-US" b="1" dirty="0"/>
              <a:t>  Accuracy  Kappa      Accuracy SD  Kappa SD  </a:t>
            </a:r>
          </a:p>
          <a:p>
            <a:pPr marL="0" indent="0">
              <a:buNone/>
            </a:pPr>
            <a:r>
              <a:rPr lang="en-US" b="1" dirty="0"/>
              <a:t>  0.735     0.3297726  0.03439961   0.08590462</a:t>
            </a:r>
          </a:p>
          <a:p>
            <a:pPr marL="0" indent="0">
              <a:buNone/>
            </a:pPr>
            <a:r>
              <a:rPr lang="en-US" b="1" dirty="0"/>
              <a:t> 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Oval 3"/>
          <p:cNvSpPr/>
          <p:nvPr/>
        </p:nvSpPr>
        <p:spPr>
          <a:xfrm>
            <a:off x="926840" y="5478606"/>
            <a:ext cx="1424594" cy="4419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74443" y="6006375"/>
            <a:ext cx="307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On a par with the best-tuned C5.0 decision tree.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9406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bags of decision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Caret lets you do more general bag() functions.</a:t>
            </a:r>
          </a:p>
          <a:p>
            <a:r>
              <a:rPr lang="en-US" dirty="0" smtClean="0"/>
              <a:t>E.g.,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&gt; </a:t>
            </a:r>
            <a:r>
              <a:rPr lang="en-US" dirty="0" err="1"/>
              <a:t>str</a:t>
            </a:r>
            <a:r>
              <a:rPr lang="en-US" dirty="0"/>
              <a:t>(</a:t>
            </a:r>
            <a:r>
              <a:rPr lang="en-US" dirty="0" err="1"/>
              <a:t>svmBag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List of 3</a:t>
            </a:r>
          </a:p>
          <a:p>
            <a:pPr marL="0" indent="0">
              <a:buNone/>
            </a:pPr>
            <a:r>
              <a:rPr lang="en-US" dirty="0"/>
              <a:t> $ fit      :function (x, y, ...)  </a:t>
            </a:r>
          </a:p>
          <a:p>
            <a:pPr marL="0" indent="0">
              <a:buNone/>
            </a:pPr>
            <a:r>
              <a:rPr lang="en-US" dirty="0"/>
              <a:t> $ </a:t>
            </a:r>
            <a:r>
              <a:rPr lang="en-US" dirty="0" err="1"/>
              <a:t>pred</a:t>
            </a:r>
            <a:r>
              <a:rPr lang="en-US" dirty="0"/>
              <a:t>     :function (object, x)  </a:t>
            </a:r>
          </a:p>
          <a:p>
            <a:pPr marL="0" indent="0">
              <a:buNone/>
            </a:pPr>
            <a:r>
              <a:rPr lang="en-US" dirty="0"/>
              <a:t> $ </a:t>
            </a:r>
            <a:r>
              <a:rPr lang="en-US" dirty="0" err="1"/>
              <a:t>aggregate:function</a:t>
            </a:r>
            <a:r>
              <a:rPr lang="en-US" dirty="0"/>
              <a:t> (x, type = "class")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201461" y="3329251"/>
            <a:ext cx="1424594" cy="6349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58743" y="3317879"/>
            <a:ext cx="3079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Make bags of SVM/s.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9766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SVM bag on credit example: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100" b="1" dirty="0"/>
              <a:t>&gt; </a:t>
            </a:r>
            <a:r>
              <a:rPr lang="en-US" sz="1100" b="1" dirty="0" err="1"/>
              <a:t>set.seed</a:t>
            </a:r>
            <a:r>
              <a:rPr lang="en-US" sz="1100" b="1" dirty="0"/>
              <a:t>(300)</a:t>
            </a:r>
          </a:p>
          <a:p>
            <a:pPr marL="0" indent="0">
              <a:buNone/>
            </a:pPr>
            <a:r>
              <a:rPr lang="en-US" sz="1100" b="1" dirty="0"/>
              <a:t>&gt; </a:t>
            </a:r>
            <a:r>
              <a:rPr lang="en-US" sz="1100" b="1" dirty="0" err="1"/>
              <a:t>svmbag</a:t>
            </a:r>
            <a:r>
              <a:rPr lang="en-US" sz="1100" b="1" dirty="0"/>
              <a:t> &lt;- train(default ~ ., data = credit, "bag", </a:t>
            </a:r>
            <a:r>
              <a:rPr lang="en-US" sz="1100" b="1" dirty="0" err="1"/>
              <a:t>trControl</a:t>
            </a:r>
            <a:r>
              <a:rPr lang="en-US" sz="1100" b="1" dirty="0"/>
              <a:t> = ctrl, </a:t>
            </a:r>
            <a:r>
              <a:rPr lang="en-US" sz="1100" b="1" dirty="0" err="1"/>
              <a:t>bagControl</a:t>
            </a:r>
            <a:r>
              <a:rPr lang="en-US" sz="1100" b="1" dirty="0"/>
              <a:t> = </a:t>
            </a:r>
            <a:r>
              <a:rPr lang="en-US" sz="1100" b="1" dirty="0" err="1"/>
              <a:t>bagctrl</a:t>
            </a:r>
            <a:r>
              <a:rPr lang="en-US" sz="1100" b="1" dirty="0"/>
              <a:t>)</a:t>
            </a:r>
          </a:p>
          <a:p>
            <a:pPr marL="0" indent="0">
              <a:buNone/>
            </a:pPr>
            <a:r>
              <a:rPr lang="en-US" sz="1100" b="1" dirty="0"/>
              <a:t>Using automatic sigma estimation (</a:t>
            </a:r>
            <a:r>
              <a:rPr lang="en-US" sz="1100" b="1" dirty="0" err="1"/>
              <a:t>sigest</a:t>
            </a:r>
            <a:r>
              <a:rPr lang="en-US" sz="1100" b="1" dirty="0"/>
              <a:t>) for RBF or </a:t>
            </a:r>
            <a:r>
              <a:rPr lang="en-US" sz="1100" b="1" dirty="0" err="1"/>
              <a:t>laplace</a:t>
            </a:r>
            <a:r>
              <a:rPr lang="en-US" sz="1100" b="1" dirty="0"/>
              <a:t> kernel </a:t>
            </a:r>
          </a:p>
          <a:p>
            <a:pPr marL="0" indent="0">
              <a:buNone/>
            </a:pPr>
            <a:r>
              <a:rPr lang="en-US" sz="1100" b="1" dirty="0"/>
              <a:t>Using automatic sigma estimation (</a:t>
            </a:r>
            <a:r>
              <a:rPr lang="en-US" sz="1100" b="1" dirty="0" err="1"/>
              <a:t>sigest</a:t>
            </a:r>
            <a:r>
              <a:rPr lang="en-US" sz="1100" b="1" dirty="0"/>
              <a:t>) for RBF or </a:t>
            </a:r>
            <a:r>
              <a:rPr lang="en-US" sz="1100" b="1" dirty="0" err="1"/>
              <a:t>laplace</a:t>
            </a:r>
            <a:r>
              <a:rPr lang="en-US" sz="1100" b="1" dirty="0"/>
              <a:t> kernel </a:t>
            </a:r>
          </a:p>
          <a:p>
            <a:pPr marL="0" indent="0">
              <a:buNone/>
            </a:pPr>
            <a:r>
              <a:rPr lang="en-US" sz="1100" b="1" dirty="0" smtClean="0"/>
              <a:t>…</a:t>
            </a:r>
          </a:p>
          <a:p>
            <a:pPr marL="0" indent="0">
              <a:buNone/>
            </a:pPr>
            <a:r>
              <a:rPr lang="en-US" sz="1100" b="1" dirty="0"/>
              <a:t>&gt; </a:t>
            </a:r>
            <a:r>
              <a:rPr lang="en-US" sz="1100" b="1" dirty="0" err="1"/>
              <a:t>svmbag</a:t>
            </a:r>
            <a:endParaRPr lang="en-US" sz="1100" b="1" dirty="0"/>
          </a:p>
          <a:p>
            <a:pPr marL="0" indent="0">
              <a:buNone/>
            </a:pPr>
            <a:r>
              <a:rPr lang="en-US" sz="1100" b="1" dirty="0"/>
              <a:t>Bagged Model </a:t>
            </a:r>
          </a:p>
          <a:p>
            <a:pPr marL="0" indent="0">
              <a:buNone/>
            </a:pPr>
            <a:r>
              <a:rPr lang="en-US" sz="1100" b="1" dirty="0"/>
              <a:t> </a:t>
            </a:r>
          </a:p>
          <a:p>
            <a:pPr marL="0" indent="0">
              <a:buNone/>
            </a:pPr>
            <a:r>
              <a:rPr lang="en-US" sz="1100" b="1" dirty="0"/>
              <a:t>1000 samples</a:t>
            </a:r>
          </a:p>
          <a:p>
            <a:pPr marL="0" indent="0">
              <a:buNone/>
            </a:pPr>
            <a:r>
              <a:rPr lang="en-US" sz="1100" b="1" dirty="0"/>
              <a:t>  16 predictor</a:t>
            </a:r>
          </a:p>
          <a:p>
            <a:pPr marL="0" indent="0">
              <a:buNone/>
            </a:pPr>
            <a:r>
              <a:rPr lang="en-US" sz="1100" b="1" dirty="0"/>
              <a:t>   2 classes: 'no', 'yes' </a:t>
            </a:r>
          </a:p>
          <a:p>
            <a:pPr marL="0" indent="0">
              <a:buNone/>
            </a:pPr>
            <a:r>
              <a:rPr lang="en-US" sz="1100" b="1" dirty="0"/>
              <a:t> </a:t>
            </a:r>
          </a:p>
          <a:p>
            <a:pPr marL="0" indent="0">
              <a:buNone/>
            </a:pPr>
            <a:r>
              <a:rPr lang="en-US" sz="1100" b="1" dirty="0"/>
              <a:t>No pre-processing</a:t>
            </a:r>
          </a:p>
          <a:p>
            <a:pPr marL="0" indent="0">
              <a:buNone/>
            </a:pPr>
            <a:r>
              <a:rPr lang="en-US" sz="1100" b="1" dirty="0"/>
              <a:t>Resampling: Cross-Validated (10 fold) </a:t>
            </a:r>
          </a:p>
          <a:p>
            <a:pPr marL="0" indent="0">
              <a:buNone/>
            </a:pPr>
            <a:r>
              <a:rPr lang="en-US" sz="1100" b="1" dirty="0"/>
              <a:t> </a:t>
            </a:r>
          </a:p>
          <a:p>
            <a:pPr marL="0" indent="0">
              <a:buNone/>
            </a:pPr>
            <a:r>
              <a:rPr lang="en-US" sz="1100" b="1" dirty="0"/>
              <a:t>Summary of sample sizes: 900, 900, 900, 900, 900, 900, ... </a:t>
            </a:r>
          </a:p>
          <a:p>
            <a:pPr marL="0" indent="0">
              <a:buNone/>
            </a:pPr>
            <a:r>
              <a:rPr lang="en-US" sz="1100" b="1" dirty="0"/>
              <a:t> </a:t>
            </a:r>
          </a:p>
          <a:p>
            <a:pPr marL="0" indent="0">
              <a:buNone/>
            </a:pPr>
            <a:r>
              <a:rPr lang="en-US" sz="1100" b="1" dirty="0"/>
              <a:t>Resampling results</a:t>
            </a:r>
          </a:p>
          <a:p>
            <a:pPr marL="0" indent="0">
              <a:buNone/>
            </a:pPr>
            <a:r>
              <a:rPr lang="en-US" sz="1100" b="1" dirty="0"/>
              <a:t> </a:t>
            </a:r>
          </a:p>
          <a:p>
            <a:pPr marL="0" indent="0">
              <a:buNone/>
            </a:pPr>
            <a:r>
              <a:rPr lang="en-US" sz="1400" b="1" dirty="0"/>
              <a:t>  Accuracy  Kappa      Accuracy SD  Kappa SD </a:t>
            </a:r>
          </a:p>
          <a:p>
            <a:pPr marL="0" indent="0">
              <a:buNone/>
            </a:pPr>
            <a:r>
              <a:rPr lang="en-US" sz="1400" b="1" dirty="0"/>
              <a:t>  0.728     0.2929505  0.04442222   0.1318101</a:t>
            </a:r>
          </a:p>
          <a:p>
            <a:pPr marL="0" indent="0">
              <a:buNone/>
            </a:pPr>
            <a:r>
              <a:rPr lang="en-US" sz="1100" b="1" dirty="0"/>
              <a:t> </a:t>
            </a:r>
          </a:p>
          <a:p>
            <a:pPr marL="0" indent="0">
              <a:buNone/>
            </a:pPr>
            <a:r>
              <a:rPr lang="en-US" sz="1100" b="1" dirty="0"/>
              <a:t>Tuning parameter '</a:t>
            </a:r>
            <a:r>
              <a:rPr lang="en-US" sz="1100" b="1" dirty="0" err="1"/>
              <a:t>vars</a:t>
            </a:r>
            <a:r>
              <a:rPr lang="en-US" sz="1100" b="1" dirty="0"/>
              <a:t>' was held constant at a value of 35</a:t>
            </a:r>
          </a:p>
          <a:p>
            <a:pPr marL="0" indent="0">
              <a:buNone/>
            </a:pPr>
            <a:r>
              <a:rPr lang="en-US" sz="1100" b="1" dirty="0"/>
              <a:t> </a:t>
            </a:r>
          </a:p>
          <a:p>
            <a:pPr marL="0" indent="0">
              <a:buNone/>
            </a:pPr>
            <a:endParaRPr lang="en-US" sz="1100" b="1" dirty="0"/>
          </a:p>
        </p:txBody>
      </p:sp>
      <p:sp>
        <p:nvSpPr>
          <p:cNvPr id="4" name="Oval 3"/>
          <p:cNvSpPr/>
          <p:nvPr/>
        </p:nvSpPr>
        <p:spPr>
          <a:xfrm>
            <a:off x="926840" y="5615894"/>
            <a:ext cx="1424594" cy="4419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28863" y="5148319"/>
            <a:ext cx="3079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 as good as bagged decision tree model.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0874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Given a number of classifiers,</a:t>
            </a:r>
          </a:p>
          <a:p>
            <a:pPr lvl="1"/>
            <a:r>
              <a:rPr lang="en-US" sz="2400" dirty="0" smtClean="0"/>
              <a:t>Each with error rate less than 50%,</a:t>
            </a:r>
          </a:p>
          <a:p>
            <a:r>
              <a:rPr lang="en-US" sz="2800" dirty="0" smtClean="0"/>
              <a:t>You can increase performance by combining,</a:t>
            </a:r>
          </a:p>
          <a:p>
            <a:pPr lvl="1"/>
            <a:r>
              <a:rPr lang="en-US" sz="2400" dirty="0" smtClean="0"/>
              <a:t>Often to an arbitrary </a:t>
            </a:r>
            <a:br>
              <a:rPr lang="en-US" sz="2400" dirty="0" smtClean="0"/>
            </a:br>
            <a:r>
              <a:rPr lang="en-US" sz="2400" dirty="0" smtClean="0"/>
              <a:t>threshold,</a:t>
            </a:r>
          </a:p>
          <a:p>
            <a:r>
              <a:rPr lang="en-US" sz="2800" dirty="0" smtClean="0"/>
              <a:t>By adding more weak </a:t>
            </a:r>
            <a:br>
              <a:rPr lang="en-US" sz="2800" dirty="0" smtClean="0"/>
            </a:br>
            <a:r>
              <a:rPr lang="en-US" sz="2800" dirty="0" smtClean="0"/>
              <a:t>learners.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800" y="3243263"/>
            <a:ext cx="4318000" cy="2882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04453" y="5405743"/>
            <a:ext cx="2935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Like stem cells, this is a significant discovery!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7683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different 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boosting,</a:t>
            </a:r>
          </a:p>
          <a:p>
            <a:pPr lvl="1"/>
            <a:r>
              <a:rPr lang="en-US" dirty="0" smtClean="0"/>
              <a:t>The resampled datasets are constructed specifically to generate complementary learners.</a:t>
            </a:r>
          </a:p>
          <a:p>
            <a:pPr lvl="1"/>
            <a:r>
              <a:rPr lang="en-US" dirty="0" smtClean="0"/>
              <a:t>The vote is weighted based on each model’s performance,</a:t>
            </a:r>
          </a:p>
          <a:p>
            <a:pPr lvl="2"/>
            <a:r>
              <a:rPr lang="en-US" dirty="0" smtClean="0"/>
              <a:t>Versus each getting an equal vote.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2925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boosting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Start with an </a:t>
            </a:r>
            <a:r>
              <a:rPr lang="en-US" dirty="0" err="1" smtClean="0"/>
              <a:t>unweighted</a:t>
            </a:r>
            <a:r>
              <a:rPr lang="en-US" dirty="0" smtClean="0"/>
              <a:t> dataset</a:t>
            </a:r>
          </a:p>
          <a:p>
            <a:r>
              <a:rPr lang="en-US" dirty="0" smtClean="0"/>
              <a:t>The first classifier attempts to model the outcome.</a:t>
            </a:r>
          </a:p>
          <a:p>
            <a:pPr lvl="1"/>
            <a:r>
              <a:rPr lang="en-US" dirty="0" smtClean="0"/>
              <a:t>Examples it got right are less likely to appear in the dataset for the following classifier.</a:t>
            </a:r>
          </a:p>
          <a:p>
            <a:pPr lvl="1"/>
            <a:r>
              <a:rPr lang="en-US" dirty="0" smtClean="0"/>
              <a:t>Examples it got wrong are more likely to appear.</a:t>
            </a:r>
          </a:p>
          <a:p>
            <a:r>
              <a:rPr lang="en-US" dirty="0" smtClean="0"/>
              <a:t>So, succeeding rounds of learners are trained on data with successively more difficult examples.</a:t>
            </a:r>
          </a:p>
          <a:p>
            <a:r>
              <a:rPr lang="en-US" dirty="0" smtClean="0"/>
              <a:t>Continue till the desired overall error rate is reached, or</a:t>
            </a:r>
          </a:p>
          <a:p>
            <a:pPr lvl="1"/>
            <a:r>
              <a:rPr lang="en-US" dirty="0" smtClean="0"/>
              <a:t>Until performance no longer improves.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1404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forests 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Ensembles of decision trees.</a:t>
            </a:r>
          </a:p>
          <a:p>
            <a:r>
              <a:rPr lang="en-US" dirty="0" smtClean="0"/>
              <a:t>Combines bagging with random feature selection.</a:t>
            </a:r>
          </a:p>
          <a:p>
            <a:r>
              <a:rPr lang="en-US" dirty="0" smtClean="0"/>
              <a:t>Adds diversity to the </a:t>
            </a:r>
            <a:br>
              <a:rPr lang="en-US" dirty="0" smtClean="0"/>
            </a:br>
            <a:r>
              <a:rPr lang="en-US" dirty="0" smtClean="0"/>
              <a:t>decision tree models.</a:t>
            </a:r>
          </a:p>
          <a:p>
            <a:r>
              <a:rPr lang="en-US" dirty="0" smtClean="0"/>
              <a:t>After the forest is </a:t>
            </a:r>
            <a:br>
              <a:rPr lang="en-US" dirty="0" smtClean="0"/>
            </a:br>
            <a:r>
              <a:rPr lang="en-US" dirty="0" smtClean="0"/>
              <a:t>generated, the model </a:t>
            </a:r>
            <a:br>
              <a:rPr lang="en-US" dirty="0" smtClean="0"/>
            </a:br>
            <a:r>
              <a:rPr lang="en-US" dirty="0" smtClean="0"/>
              <a:t>uses a vote to combine </a:t>
            </a:r>
            <a:br>
              <a:rPr lang="en-US" dirty="0" smtClean="0"/>
            </a:br>
            <a:r>
              <a:rPr lang="en-US" dirty="0" smtClean="0"/>
              <a:t>the trees’ predictions.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1728" y="3243446"/>
            <a:ext cx="3354424" cy="249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8727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forests: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024170"/>
              </p:ext>
            </p:extLst>
          </p:nvPr>
        </p:nvGraphicFramePr>
        <p:xfrm>
          <a:off x="457200" y="1600200"/>
          <a:ext cx="8229600" cy="26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Strengths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Weaknesses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An all-purpose model</a:t>
                      </a:r>
                      <a:r>
                        <a:rPr lang="en-US" baseline="0" dirty="0" smtClean="0"/>
                        <a:t> that performs well on most problems.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Unlike a decision</a:t>
                      </a:r>
                      <a:r>
                        <a:rPr lang="en-US" baseline="0" dirty="0" smtClean="0"/>
                        <a:t> tree, the model is not easily interpretable.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Can handle noisy or missing data; categorical or continuous features.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May require some work to tune</a:t>
                      </a:r>
                      <a:r>
                        <a:rPr lang="en-US" baseline="0" dirty="0" smtClean="0"/>
                        <a:t> the model to the data.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Selects only the most important features.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Can be used on data with an extremely</a:t>
                      </a:r>
                      <a:r>
                        <a:rPr lang="en-US" baseline="0" dirty="0" smtClean="0"/>
                        <a:t> large number of features or examples.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51108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028"/>
            <a:ext cx="8229600" cy="1143000"/>
          </a:xfrm>
        </p:spPr>
        <p:txBody>
          <a:bodyPr/>
          <a:lstStyle/>
          <a:p>
            <a:r>
              <a:rPr lang="en-US" dirty="0" smtClean="0"/>
              <a:t>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3086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/>
              <a:t>&gt; library(</a:t>
            </a:r>
            <a:r>
              <a:rPr lang="en-US" sz="1600" b="1" dirty="0" err="1"/>
              <a:t>randomForest</a:t>
            </a:r>
            <a:r>
              <a:rPr lang="en-US" sz="1600" b="1" dirty="0"/>
              <a:t>)</a:t>
            </a:r>
          </a:p>
          <a:p>
            <a:pPr marL="0" indent="0">
              <a:buNone/>
            </a:pPr>
            <a:r>
              <a:rPr lang="en-US" sz="1600" b="1" dirty="0" err="1"/>
              <a:t>randomForest</a:t>
            </a:r>
            <a:r>
              <a:rPr lang="en-US" sz="1600" b="1" dirty="0"/>
              <a:t> 4.6-10</a:t>
            </a:r>
          </a:p>
          <a:p>
            <a:pPr marL="0" indent="0">
              <a:buNone/>
            </a:pPr>
            <a:r>
              <a:rPr lang="en-US" sz="1600" b="1" dirty="0"/>
              <a:t>Type </a:t>
            </a:r>
            <a:r>
              <a:rPr lang="en-US" sz="1600" b="1" dirty="0" err="1"/>
              <a:t>rfNews</a:t>
            </a:r>
            <a:r>
              <a:rPr lang="en-US" sz="1600" b="1" dirty="0"/>
              <a:t>() to see new features/changes/bug fixes.</a:t>
            </a:r>
          </a:p>
          <a:p>
            <a:pPr marL="0" indent="0">
              <a:buNone/>
            </a:pPr>
            <a:r>
              <a:rPr lang="en-US" sz="1600" b="1" dirty="0"/>
              <a:t>&gt; </a:t>
            </a:r>
            <a:r>
              <a:rPr lang="en-US" sz="1600" b="1" dirty="0" err="1"/>
              <a:t>set.seed</a:t>
            </a:r>
            <a:r>
              <a:rPr lang="en-US" sz="1600" b="1" dirty="0"/>
              <a:t>(300)</a:t>
            </a:r>
          </a:p>
          <a:p>
            <a:pPr marL="0" indent="0">
              <a:buNone/>
            </a:pPr>
            <a:r>
              <a:rPr lang="en-US" sz="1600" b="1" dirty="0"/>
              <a:t>&gt; </a:t>
            </a:r>
            <a:r>
              <a:rPr lang="en-US" sz="1600" b="1" dirty="0" err="1"/>
              <a:t>rf</a:t>
            </a:r>
            <a:r>
              <a:rPr lang="en-US" sz="1600" b="1" dirty="0"/>
              <a:t> &lt;- </a:t>
            </a:r>
            <a:r>
              <a:rPr lang="en-US" sz="1600" b="1" dirty="0" err="1"/>
              <a:t>randomForest</a:t>
            </a:r>
            <a:r>
              <a:rPr lang="en-US" sz="1600" b="1" dirty="0"/>
              <a:t>(default ~ ., data = credit)</a:t>
            </a:r>
          </a:p>
          <a:p>
            <a:pPr marL="0" indent="0">
              <a:buNone/>
            </a:pPr>
            <a:r>
              <a:rPr lang="en-US" sz="1600" b="1" dirty="0"/>
              <a:t>&gt; </a:t>
            </a:r>
            <a:r>
              <a:rPr lang="en-US" sz="1600" b="1" dirty="0" err="1"/>
              <a:t>rf</a:t>
            </a:r>
            <a:endParaRPr lang="en-US" sz="1600" b="1" dirty="0"/>
          </a:p>
          <a:p>
            <a:pPr marL="0" indent="0">
              <a:buNone/>
            </a:pPr>
            <a:r>
              <a:rPr lang="en-US" sz="1600" b="1" dirty="0"/>
              <a:t> </a:t>
            </a:r>
            <a:r>
              <a:rPr lang="en-US" sz="1600" b="1" dirty="0" smtClean="0"/>
              <a:t>Call</a:t>
            </a:r>
            <a:r>
              <a:rPr lang="en-US" sz="1600" b="1" dirty="0"/>
              <a:t>:</a:t>
            </a:r>
          </a:p>
          <a:p>
            <a:pPr marL="0" indent="0">
              <a:buNone/>
            </a:pPr>
            <a:r>
              <a:rPr lang="en-US" sz="1600" b="1" dirty="0"/>
              <a:t> </a:t>
            </a:r>
            <a:r>
              <a:rPr lang="en-US" sz="1600" b="1" dirty="0" err="1"/>
              <a:t>randomForest</a:t>
            </a:r>
            <a:r>
              <a:rPr lang="en-US" sz="1600" b="1" dirty="0"/>
              <a:t>(formula = default ~ ., data = credit) </a:t>
            </a:r>
          </a:p>
          <a:p>
            <a:pPr marL="0" indent="0">
              <a:buNone/>
            </a:pPr>
            <a:r>
              <a:rPr lang="en-US" sz="1600" b="1" dirty="0"/>
              <a:t>               Type of random forest: classification</a:t>
            </a:r>
          </a:p>
          <a:p>
            <a:pPr marL="0" indent="0">
              <a:buNone/>
            </a:pPr>
            <a:r>
              <a:rPr lang="en-US" sz="1600" b="1" dirty="0"/>
              <a:t>                     Number of trees: 500</a:t>
            </a:r>
          </a:p>
          <a:p>
            <a:pPr marL="0" indent="0">
              <a:buNone/>
            </a:pPr>
            <a:r>
              <a:rPr lang="en-US" sz="1600" b="1" dirty="0"/>
              <a:t>No. of variables tried at each split: 4</a:t>
            </a:r>
          </a:p>
          <a:p>
            <a:pPr marL="0" indent="0">
              <a:buNone/>
            </a:pPr>
            <a:r>
              <a:rPr lang="en-US" sz="1600" b="1" dirty="0"/>
              <a:t> </a:t>
            </a:r>
          </a:p>
          <a:p>
            <a:pPr marL="0" indent="0">
              <a:buNone/>
            </a:pPr>
            <a:r>
              <a:rPr lang="en-US" sz="1600" b="1" dirty="0"/>
              <a:t>        OOB estimate of  error rate: 23.8%</a:t>
            </a:r>
          </a:p>
          <a:p>
            <a:pPr marL="0" indent="0">
              <a:buNone/>
            </a:pPr>
            <a:r>
              <a:rPr lang="en-US" sz="1600" b="1" dirty="0"/>
              <a:t>Confusion matrix:</a:t>
            </a:r>
          </a:p>
          <a:p>
            <a:pPr marL="0" indent="0">
              <a:buNone/>
            </a:pPr>
            <a:r>
              <a:rPr lang="en-US" sz="1600" b="1" dirty="0"/>
              <a:t>     no yes </a:t>
            </a:r>
            <a:r>
              <a:rPr lang="en-US" sz="1600" b="1" dirty="0" err="1"/>
              <a:t>class.error</a:t>
            </a:r>
            <a:endParaRPr lang="en-US" sz="1600" b="1" dirty="0"/>
          </a:p>
          <a:p>
            <a:pPr marL="0" indent="0">
              <a:buNone/>
            </a:pPr>
            <a:r>
              <a:rPr lang="en-US" sz="1600" b="1" dirty="0"/>
              <a:t>no  640  60  0.08571429</a:t>
            </a:r>
          </a:p>
          <a:p>
            <a:pPr marL="0" indent="0">
              <a:buNone/>
            </a:pPr>
            <a:r>
              <a:rPr lang="en-US" sz="1600" b="1" dirty="0"/>
              <a:t>yes 178 122  0.59333333</a:t>
            </a:r>
          </a:p>
          <a:p>
            <a:pPr marL="0" indent="0">
              <a:buNone/>
            </a:pPr>
            <a:endParaRPr lang="en-US" sz="1600" b="1" dirty="0"/>
          </a:p>
        </p:txBody>
      </p:sp>
      <p:sp>
        <p:nvSpPr>
          <p:cNvPr id="4" name="Oval 3"/>
          <p:cNvSpPr/>
          <p:nvPr/>
        </p:nvSpPr>
        <p:spPr>
          <a:xfrm>
            <a:off x="285560" y="3929889"/>
            <a:ext cx="4005381" cy="6156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037988" y="4740679"/>
            <a:ext cx="961168" cy="4419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58857" y="5216969"/>
            <a:ext cx="2317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 decent estimate of future performance.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582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Let’s use those loans as an example: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</a:t>
            </a:r>
            <a:r>
              <a:rPr lang="en-US" dirty="0" err="1" smtClean="0"/>
              <a:t>Ch</a:t>
            </a:r>
            <a:r>
              <a:rPr lang="en-US" dirty="0" smtClean="0"/>
              <a:t> 5, we used a “stock C5.0” decision tree to build the classifier for this credit data.</a:t>
            </a:r>
          </a:p>
          <a:p>
            <a:r>
              <a:rPr lang="en-US" dirty="0" smtClean="0"/>
              <a:t>We attempted to improve its performance by adjusting the trials parameter to increase the number of boosting iterations.</a:t>
            </a:r>
          </a:p>
          <a:p>
            <a:r>
              <a:rPr lang="en-US" dirty="0" smtClean="0"/>
              <a:t>This increased the model’s accuracy.</a:t>
            </a:r>
          </a:p>
          <a:p>
            <a:pPr lvl="1"/>
            <a:r>
              <a:rPr lang="en-US" dirty="0" smtClean="0"/>
              <a:t>Called “parameter tuning.”</a:t>
            </a:r>
          </a:p>
        </p:txBody>
      </p:sp>
    </p:spTree>
    <p:extLst>
      <p:ext uri="{BB962C8B-B14F-4D97-AF65-F5344CB8AC3E}">
        <p14:creationId xmlns:p14="http://schemas.microsoft.com/office/powerpoint/2010/main" val="132104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/>
              <a:t>&gt; ctrl &lt;- </a:t>
            </a:r>
            <a:r>
              <a:rPr lang="en-US" sz="2800" dirty="0" err="1"/>
              <a:t>trainControl</a:t>
            </a:r>
            <a:r>
              <a:rPr lang="en-US" sz="2800" dirty="0"/>
              <a:t>(method = "</a:t>
            </a:r>
            <a:r>
              <a:rPr lang="en-US" sz="2400" dirty="0" err="1"/>
              <a:t>repeatedcv</a:t>
            </a:r>
            <a:r>
              <a:rPr lang="en-US" sz="2800" dirty="0"/>
              <a:t>", number = 10, repeats = 10)</a:t>
            </a:r>
          </a:p>
          <a:p>
            <a:pPr marL="0" indent="0">
              <a:buNone/>
            </a:pPr>
            <a:r>
              <a:rPr lang="en-US" sz="2800" dirty="0"/>
              <a:t>&gt; </a:t>
            </a:r>
            <a:r>
              <a:rPr lang="en-US" sz="2800" dirty="0" err="1"/>
              <a:t>grid_rf</a:t>
            </a:r>
            <a:r>
              <a:rPr lang="en-US" sz="2800" dirty="0"/>
              <a:t> &lt;- </a:t>
            </a:r>
            <a:r>
              <a:rPr lang="en-US" sz="2800" dirty="0" err="1"/>
              <a:t>expand.grid</a:t>
            </a:r>
            <a:r>
              <a:rPr lang="en-US" sz="2800" dirty="0"/>
              <a:t>(.</a:t>
            </a:r>
            <a:r>
              <a:rPr lang="en-US" sz="2800" dirty="0" err="1"/>
              <a:t>mtry</a:t>
            </a:r>
            <a:r>
              <a:rPr lang="en-US" sz="2800" dirty="0"/>
              <a:t> = c(2, 4, 8, 16))</a:t>
            </a:r>
          </a:p>
          <a:p>
            <a:pPr marL="0" indent="0">
              <a:buNone/>
            </a:pPr>
            <a:r>
              <a:rPr lang="en-US" sz="2800" dirty="0"/>
              <a:t>&gt; </a:t>
            </a:r>
            <a:r>
              <a:rPr lang="en-US" sz="2800" dirty="0" err="1"/>
              <a:t>set.seed</a:t>
            </a:r>
            <a:r>
              <a:rPr lang="en-US" sz="2800" dirty="0"/>
              <a:t>(300)</a:t>
            </a:r>
          </a:p>
          <a:p>
            <a:pPr marL="0" indent="0">
              <a:buNone/>
            </a:pPr>
            <a:r>
              <a:rPr lang="en-US" sz="2800" dirty="0"/>
              <a:t>&gt; </a:t>
            </a:r>
            <a:r>
              <a:rPr lang="en-US" sz="2800" dirty="0" err="1"/>
              <a:t>m_rf</a:t>
            </a:r>
            <a:r>
              <a:rPr lang="en-US" sz="2800" dirty="0"/>
              <a:t> &lt;- train(default ~ ., data = credit, method = </a:t>
            </a:r>
            <a:r>
              <a:rPr lang="en-US" sz="2800" dirty="0" err="1" smtClean="0"/>
              <a:t>rf</a:t>
            </a:r>
            <a:r>
              <a:rPr lang="en-US" sz="2800" dirty="0"/>
              <a:t>",</a:t>
            </a:r>
          </a:p>
          <a:p>
            <a:pPr marL="0" indent="0">
              <a:buNone/>
            </a:pPr>
            <a:r>
              <a:rPr lang="en-US" sz="2800" dirty="0"/>
              <a:t>+               metric = "Kappa", </a:t>
            </a:r>
            <a:r>
              <a:rPr lang="en-US" sz="2800" dirty="0" err="1"/>
              <a:t>trControl</a:t>
            </a:r>
            <a:r>
              <a:rPr lang="en-US" sz="2800" dirty="0"/>
              <a:t> = ctrl,</a:t>
            </a:r>
          </a:p>
          <a:p>
            <a:pPr marL="0" indent="0">
              <a:buNone/>
            </a:pPr>
            <a:r>
              <a:rPr lang="en-US" sz="2800" dirty="0"/>
              <a:t>+               </a:t>
            </a:r>
            <a:r>
              <a:rPr lang="en-US" sz="2800" dirty="0" err="1"/>
              <a:t>tuneGrid</a:t>
            </a:r>
            <a:r>
              <a:rPr lang="en-US" sz="2800" dirty="0"/>
              <a:t> = </a:t>
            </a:r>
            <a:r>
              <a:rPr lang="en-US" sz="2800" dirty="0" err="1"/>
              <a:t>grid_rf</a:t>
            </a:r>
            <a:r>
              <a:rPr lang="en-US" sz="2800" dirty="0" smtClean="0"/>
              <a:t>)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This takes a while to run!</a:t>
            </a:r>
          </a:p>
          <a:p>
            <a:r>
              <a:rPr lang="en-US" sz="2800" b="1" dirty="0" smtClean="0"/>
              <a:t>End result </a:t>
            </a:r>
            <a:r>
              <a:rPr lang="en-US" sz="2800" dirty="0" smtClean="0"/>
              <a:t>– similar to boosted tree.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88958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general idea…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Could use </a:t>
            </a:r>
            <a:r>
              <a:rPr lang="en-US" dirty="0" smtClean="0"/>
              <a:t>parameter tuning </a:t>
            </a:r>
            <a:r>
              <a:rPr lang="en-US" dirty="0"/>
              <a:t>for things other than decision trees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We tuned the k-nearest neighbor models, searching for the best value of k.</a:t>
            </a:r>
          </a:p>
          <a:p>
            <a:r>
              <a:rPr lang="en-US" dirty="0" smtClean="0"/>
              <a:t>We used a number of options for neural networks and SVMs:</a:t>
            </a:r>
          </a:p>
          <a:p>
            <a:pPr lvl="1"/>
            <a:r>
              <a:rPr lang="en-US" dirty="0" smtClean="0"/>
              <a:t>Like adjusting the number of nodes, hidden layers</a:t>
            </a:r>
          </a:p>
          <a:p>
            <a:pPr lvl="1"/>
            <a:r>
              <a:rPr lang="en-US" dirty="0" smtClean="0"/>
              <a:t>Choosing a different kernel function.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754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Typically,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machine learning algorithms allow you to adjust at least one parameter.</a:t>
            </a:r>
          </a:p>
          <a:p>
            <a:r>
              <a:rPr lang="en-US" dirty="0" smtClean="0"/>
              <a:t>Some let you tune a lot of these.</a:t>
            </a:r>
          </a:p>
          <a:p>
            <a:pPr lvl="1"/>
            <a:r>
              <a:rPr lang="en-US" dirty="0" smtClean="0"/>
              <a:t>Could lead to guessing the tuning values.</a:t>
            </a:r>
          </a:p>
          <a:p>
            <a:r>
              <a:rPr lang="en-US" dirty="0" smtClean="0"/>
              <a:t>What’s a general approach to this?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041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We used the caret package in </a:t>
            </a:r>
            <a:r>
              <a:rPr lang="en-US" dirty="0" err="1" smtClean="0"/>
              <a:t>Ch</a:t>
            </a:r>
            <a:r>
              <a:rPr lang="en-US" dirty="0" smtClean="0"/>
              <a:t> 10.</a:t>
            </a:r>
          </a:p>
          <a:p>
            <a:r>
              <a:rPr lang="en-US" dirty="0" smtClean="0"/>
              <a:t>It has tools to assist in automated tuning.</a:t>
            </a:r>
          </a:p>
          <a:p>
            <a:r>
              <a:rPr lang="en-US" dirty="0" smtClean="0"/>
              <a:t>Need to ask 3 questions:</a:t>
            </a:r>
          </a:p>
          <a:p>
            <a:pPr lvl="1"/>
            <a:r>
              <a:rPr lang="en-US" dirty="0" smtClean="0"/>
              <a:t>What type of machine learning model should be trained on the data? </a:t>
            </a:r>
          </a:p>
          <a:p>
            <a:pPr lvl="2"/>
            <a:r>
              <a:rPr lang="en-US" dirty="0" smtClean="0"/>
              <a:t>150 to </a:t>
            </a:r>
            <a:r>
              <a:rPr lang="en-US" dirty="0"/>
              <a:t>choose from – see </a:t>
            </a:r>
            <a:r>
              <a:rPr lang="en-US" dirty="0">
                <a:hlinkClick r:id="rId2"/>
              </a:rPr>
              <a:t>http://topepo.github.io/caret/</a:t>
            </a:r>
            <a:r>
              <a:rPr lang="en-US" dirty="0" smtClean="0">
                <a:hlinkClick r:id="rId2"/>
              </a:rPr>
              <a:t>modelList.html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smtClean="0">
                <a:sym typeface="Wingdings"/>
              </a:rPr>
              <a:t></a:t>
            </a:r>
            <a:endParaRPr lang="en-US" dirty="0" smtClean="0"/>
          </a:p>
          <a:p>
            <a:pPr lvl="1"/>
            <a:r>
              <a:rPr lang="en-US" dirty="0" smtClean="0"/>
              <a:t>Which model parameters can be adjusted, and how extensively should they be tuned?</a:t>
            </a:r>
          </a:p>
          <a:p>
            <a:pPr lvl="1"/>
            <a:r>
              <a:rPr lang="en-US" dirty="0" smtClean="0"/>
              <a:t>What criteria should be used to evaluate the models to find the best candidate?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542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14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874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Let’s sic caret on those credit scores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&gt; library(caret)</a:t>
            </a:r>
          </a:p>
          <a:p>
            <a:pPr marL="0" indent="0">
              <a:buNone/>
            </a:pPr>
            <a:r>
              <a:rPr lang="en-US" dirty="0"/>
              <a:t>Loading required package: lattice</a:t>
            </a:r>
          </a:p>
          <a:p>
            <a:pPr marL="0" indent="0">
              <a:buNone/>
            </a:pPr>
            <a:r>
              <a:rPr lang="en-US" dirty="0"/>
              <a:t>Loading required package: ggplot2</a:t>
            </a:r>
          </a:p>
          <a:p>
            <a:pPr marL="0" indent="0">
              <a:buNone/>
            </a:pPr>
            <a:r>
              <a:rPr lang="en-US" dirty="0"/>
              <a:t>Warning message:</a:t>
            </a:r>
          </a:p>
          <a:p>
            <a:pPr marL="0" indent="0">
              <a:buNone/>
            </a:pPr>
            <a:r>
              <a:rPr lang="en-US" dirty="0"/>
              <a:t>package ‘caret’ was built under R version 3.1.2 </a:t>
            </a:r>
          </a:p>
          <a:p>
            <a:pPr marL="0" indent="0">
              <a:buNone/>
            </a:pPr>
            <a:r>
              <a:rPr lang="en-US" dirty="0"/>
              <a:t>&gt; </a:t>
            </a:r>
            <a:r>
              <a:rPr lang="en-US" dirty="0" err="1"/>
              <a:t>set.seed</a:t>
            </a:r>
            <a:r>
              <a:rPr lang="en-US" dirty="0"/>
              <a:t>(300)</a:t>
            </a:r>
          </a:p>
          <a:p>
            <a:pPr marL="0" indent="0">
              <a:buNone/>
            </a:pPr>
            <a:r>
              <a:rPr lang="en-US" dirty="0"/>
              <a:t>&gt; m &lt;- train(default ~ ., data = credit, method = "C5.0")</a:t>
            </a:r>
          </a:p>
          <a:p>
            <a:pPr marL="0" indent="0">
              <a:buNone/>
            </a:pPr>
            <a:r>
              <a:rPr lang="en-US" dirty="0"/>
              <a:t>Loading required package: C50</a:t>
            </a:r>
          </a:p>
          <a:p>
            <a:pPr marL="0" indent="0">
              <a:buNone/>
            </a:pPr>
            <a:r>
              <a:rPr lang="en-US" dirty="0"/>
              <a:t>Loading required package: </a:t>
            </a:r>
            <a:r>
              <a:rPr lang="en-US" dirty="0" err="1"/>
              <a:t>plyr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There were 50 or more warnings (use warnings() to see the first 50)</a:t>
            </a:r>
          </a:p>
        </p:txBody>
      </p:sp>
      <p:pic>
        <p:nvPicPr>
          <p:cNvPr id="7" name="Picture 6" descr="angry-Do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978" y="1469121"/>
            <a:ext cx="200025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344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first tuning 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050" b="1" dirty="0"/>
              <a:t>&gt; m</a:t>
            </a:r>
          </a:p>
          <a:p>
            <a:pPr marL="0" indent="0">
              <a:buNone/>
            </a:pPr>
            <a:r>
              <a:rPr lang="en-US" sz="1050" b="1" dirty="0"/>
              <a:t>C5.0 </a:t>
            </a:r>
          </a:p>
          <a:p>
            <a:pPr marL="0" indent="0">
              <a:buNone/>
            </a:pPr>
            <a:r>
              <a:rPr lang="en-US" sz="1050" b="1" dirty="0"/>
              <a:t> </a:t>
            </a:r>
          </a:p>
          <a:p>
            <a:pPr marL="0" indent="0">
              <a:buNone/>
            </a:pPr>
            <a:r>
              <a:rPr lang="en-US" sz="1050" b="1" dirty="0"/>
              <a:t>1000 samples</a:t>
            </a:r>
          </a:p>
          <a:p>
            <a:pPr marL="0" indent="0">
              <a:buNone/>
            </a:pPr>
            <a:r>
              <a:rPr lang="en-US" sz="1050" b="1" dirty="0"/>
              <a:t>  16 predictor</a:t>
            </a:r>
          </a:p>
          <a:p>
            <a:pPr marL="0" indent="0">
              <a:buNone/>
            </a:pPr>
            <a:r>
              <a:rPr lang="en-US" sz="1050" b="1" dirty="0"/>
              <a:t>   2 classes: 'no', 'yes' </a:t>
            </a:r>
          </a:p>
          <a:p>
            <a:pPr marL="0" indent="0">
              <a:buNone/>
            </a:pPr>
            <a:r>
              <a:rPr lang="en-US" sz="1050" b="1" dirty="0"/>
              <a:t> </a:t>
            </a:r>
          </a:p>
          <a:p>
            <a:pPr marL="0" indent="0">
              <a:buNone/>
            </a:pPr>
            <a:r>
              <a:rPr lang="en-US" sz="1050" b="1" dirty="0"/>
              <a:t>No pre-processing</a:t>
            </a:r>
          </a:p>
          <a:p>
            <a:pPr marL="0" indent="0">
              <a:buNone/>
            </a:pPr>
            <a:r>
              <a:rPr lang="en-US" sz="1050" b="1" dirty="0"/>
              <a:t>Resampling: Bootstrapped (25 reps) </a:t>
            </a:r>
          </a:p>
          <a:p>
            <a:pPr marL="0" indent="0">
              <a:buNone/>
            </a:pPr>
            <a:r>
              <a:rPr lang="en-US" sz="1050" b="1" dirty="0"/>
              <a:t> </a:t>
            </a:r>
          </a:p>
          <a:p>
            <a:pPr marL="0" indent="0">
              <a:buNone/>
            </a:pPr>
            <a:r>
              <a:rPr lang="en-US" sz="1050" b="1" dirty="0"/>
              <a:t>Summary of sample sizes: 1000, 1000, 1000, 1000, 1000, 1000, ... </a:t>
            </a:r>
          </a:p>
          <a:p>
            <a:pPr marL="0" indent="0">
              <a:buNone/>
            </a:pPr>
            <a:r>
              <a:rPr lang="en-US" sz="1050" b="1" dirty="0"/>
              <a:t> </a:t>
            </a:r>
          </a:p>
          <a:p>
            <a:pPr marL="0" indent="0">
              <a:buNone/>
            </a:pPr>
            <a:r>
              <a:rPr lang="en-US" sz="1050" b="1" dirty="0"/>
              <a:t>Resampling results across tuning parameters:</a:t>
            </a:r>
          </a:p>
          <a:p>
            <a:pPr marL="0" indent="0">
              <a:buNone/>
            </a:pPr>
            <a:r>
              <a:rPr lang="en-US" sz="1050" b="1" dirty="0"/>
              <a:t> </a:t>
            </a:r>
          </a:p>
          <a:p>
            <a:pPr marL="0" indent="0">
              <a:buNone/>
            </a:pPr>
            <a:r>
              <a:rPr lang="en-US" sz="1050" b="1" dirty="0"/>
              <a:t>  model  winnow  trials  Accuracy   Kappa      Accuracy SD  Kappa SD  </a:t>
            </a:r>
          </a:p>
          <a:p>
            <a:pPr marL="0" indent="0">
              <a:buNone/>
            </a:pPr>
            <a:r>
              <a:rPr lang="en-US" sz="1050" b="1" dirty="0"/>
              <a:t>  rules  FALSE    1      0.6847204  0.2578421  0.02558775   0.05622302</a:t>
            </a:r>
          </a:p>
          <a:p>
            <a:pPr marL="0" indent="0">
              <a:buNone/>
            </a:pPr>
            <a:r>
              <a:rPr lang="en-US" sz="1050" b="1" dirty="0"/>
              <a:t>  rules  FALSE   10      0.7112829  0.3094601  0.02087257   0.04585890</a:t>
            </a:r>
          </a:p>
          <a:p>
            <a:pPr marL="0" indent="0">
              <a:buNone/>
            </a:pPr>
            <a:r>
              <a:rPr lang="en-US" sz="1050" b="1" dirty="0"/>
              <a:t>  rules  FALSE   20      0.7221976  0.3260145  0.01977334   0.04512083</a:t>
            </a:r>
          </a:p>
          <a:p>
            <a:pPr marL="0" indent="0">
              <a:buNone/>
            </a:pPr>
            <a:r>
              <a:rPr lang="en-US" sz="1050" b="1" dirty="0"/>
              <a:t> 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050" b="1" dirty="0" smtClean="0"/>
              <a:t>  rules   </a:t>
            </a:r>
            <a:r>
              <a:rPr lang="en-US" sz="1050" b="1" dirty="0"/>
              <a:t>TRUE    1      0.6888432  0.2549192  0.02683844   0.05695277</a:t>
            </a:r>
          </a:p>
          <a:p>
            <a:pPr marL="0" indent="0">
              <a:buNone/>
            </a:pPr>
            <a:r>
              <a:rPr lang="en-US" sz="1050" b="1" dirty="0"/>
              <a:t>  rules   TRUE   10      0.7113716  0.3038075  0.01947701   0.04484956</a:t>
            </a:r>
          </a:p>
          <a:p>
            <a:pPr marL="0" indent="0">
              <a:buNone/>
            </a:pPr>
            <a:r>
              <a:rPr lang="en-US" sz="1050" b="1" dirty="0"/>
              <a:t>  rules   TRUE   20      0.7233222  0.3266866  0.01843672   0.03714053</a:t>
            </a:r>
          </a:p>
          <a:p>
            <a:pPr marL="0" indent="0">
              <a:buNone/>
            </a:pPr>
            <a:r>
              <a:rPr lang="en-US" sz="1050" b="1" dirty="0"/>
              <a:t>  tree   FALSE    1      0.6769653  0.2285102  0.03027647   0.07001131</a:t>
            </a:r>
          </a:p>
          <a:p>
            <a:pPr marL="0" indent="0">
              <a:buNone/>
            </a:pPr>
            <a:r>
              <a:rPr lang="en-US" sz="1050" b="1" dirty="0"/>
              <a:t>  tree   FALSE   10      0.7222552  0.2880662  0.02061900   0.05601918</a:t>
            </a:r>
          </a:p>
          <a:p>
            <a:pPr marL="0" indent="0">
              <a:buNone/>
            </a:pPr>
            <a:r>
              <a:rPr lang="en-US" sz="1050" b="1" dirty="0"/>
              <a:t>  tree   FALSE   20      0.7297858  0.3067404  0.02007556   0.05616826</a:t>
            </a:r>
          </a:p>
          <a:p>
            <a:pPr marL="0" indent="0">
              <a:buNone/>
            </a:pPr>
            <a:r>
              <a:rPr lang="en-US" sz="1050" b="1" dirty="0"/>
              <a:t>  tree    TRUE    1      0.6771020  0.2219533  0.02703456   0.05955907</a:t>
            </a:r>
          </a:p>
          <a:p>
            <a:pPr marL="0" indent="0">
              <a:buNone/>
            </a:pPr>
            <a:r>
              <a:rPr lang="en-US" sz="1050" b="1" dirty="0"/>
              <a:t>  tree    TRUE   10      0.7173312  0.2777136  0.01700633   0.04358591</a:t>
            </a:r>
          </a:p>
          <a:p>
            <a:pPr marL="0" indent="0">
              <a:buNone/>
            </a:pPr>
            <a:r>
              <a:rPr lang="en-US" sz="1050" b="1" dirty="0"/>
              <a:t>  tree    TRUE   20      0.7285714  0.3058474  0.01497973   0.04145128</a:t>
            </a:r>
          </a:p>
          <a:p>
            <a:pPr marL="0" indent="0">
              <a:buNone/>
            </a:pPr>
            <a:r>
              <a:rPr lang="en-US" sz="1050" b="1" dirty="0"/>
              <a:t> </a:t>
            </a:r>
          </a:p>
          <a:p>
            <a:pPr marL="0" indent="0">
              <a:buNone/>
            </a:pPr>
            <a:r>
              <a:rPr lang="en-US" sz="1050" b="1" dirty="0"/>
              <a:t>Accuracy was used to select the optimal model using  the largest value.</a:t>
            </a:r>
          </a:p>
          <a:p>
            <a:pPr marL="0" indent="0">
              <a:buNone/>
            </a:pPr>
            <a:r>
              <a:rPr lang="en-US" sz="1050" b="1" dirty="0"/>
              <a:t>The final values used for the model were trials = 20, model = tree</a:t>
            </a:r>
          </a:p>
          <a:p>
            <a:pPr marL="0" indent="0">
              <a:buNone/>
            </a:pPr>
            <a:r>
              <a:rPr lang="en-US" sz="1050" b="1" dirty="0"/>
              <a:t> and winnow = FALSE. </a:t>
            </a:r>
          </a:p>
          <a:p>
            <a:pPr marL="0" indent="0">
              <a:buNone/>
            </a:pPr>
            <a:endParaRPr lang="en-US" sz="1050" b="1" dirty="0"/>
          </a:p>
          <a:p>
            <a:endParaRPr lang="en-US" sz="105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368602" y="5440065"/>
            <a:ext cx="5440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Building decision trees from all 1000 samples, but taking them in different random orders.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flipH="1" flipV="1">
            <a:off x="1802196" y="5165488"/>
            <a:ext cx="566406" cy="5977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4989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3593</TotalTime>
  <Words>1955</Words>
  <Application>Microsoft Macintosh PowerPoint</Application>
  <PresentationFormat>On-screen Show (4:3)</PresentationFormat>
  <Paragraphs>337</Paragraphs>
  <Slides>30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Improving Model Performance  Lantz Ch 11</vt:lpstr>
      <vt:lpstr>Reasons to go for it</vt:lpstr>
      <vt:lpstr>Let’s use those loans as an example:</vt:lpstr>
      <vt:lpstr>A general idea…</vt:lpstr>
      <vt:lpstr>Typically,</vt:lpstr>
      <vt:lpstr>Caret </vt:lpstr>
      <vt:lpstr>PowerPoint Presentation</vt:lpstr>
      <vt:lpstr>Let’s sic caret on those credit scores</vt:lpstr>
      <vt:lpstr>Results of first tuning try</vt:lpstr>
      <vt:lpstr>Best results… rigged</vt:lpstr>
      <vt:lpstr>Doing better with caret</vt:lpstr>
      <vt:lpstr>On the credit scores</vt:lpstr>
      <vt:lpstr>Here’s the training</vt:lpstr>
      <vt:lpstr>How about some meta-learning?</vt:lpstr>
      <vt:lpstr>Create a learning “ensemble”</vt:lpstr>
      <vt:lpstr>Or,</vt:lpstr>
      <vt:lpstr>Advantages of ensembles</vt:lpstr>
      <vt:lpstr>One type of ensemble - Bagging</vt:lpstr>
      <vt:lpstr>Good for…</vt:lpstr>
      <vt:lpstr>Credit – create &amp; test the ensemble:</vt:lpstr>
      <vt:lpstr>How well does it really work?</vt:lpstr>
      <vt:lpstr>Beyond bags of decision trees</vt:lpstr>
      <vt:lpstr>Using SVM bag on credit example:</vt:lpstr>
      <vt:lpstr>Boosting</vt:lpstr>
      <vt:lpstr>What’s different here?</vt:lpstr>
      <vt:lpstr>How boosting works</vt:lpstr>
      <vt:lpstr>Random forests are</vt:lpstr>
      <vt:lpstr>Random forests:</vt:lpstr>
      <vt:lpstr>Training</vt:lpstr>
      <vt:lpstr>Evaluating performance</vt:lpstr>
    </vt:vector>
  </TitlesOfParts>
  <Company>Rose-Hulman Institute of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and Understanding Data</dc:title>
  <dc:creator>Steve Chenoweth</dc:creator>
  <cp:lastModifiedBy>Steve Chenoweth</cp:lastModifiedBy>
  <cp:revision>237</cp:revision>
  <dcterms:created xsi:type="dcterms:W3CDTF">2014-12-02T16:25:50Z</dcterms:created>
  <dcterms:modified xsi:type="dcterms:W3CDTF">2015-01-21T00:29:23Z</dcterms:modified>
</cp:coreProperties>
</file>